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sldIdLst>
    <p:sldId id="530" r:id="rId5"/>
    <p:sldId id="537" r:id="rId6"/>
    <p:sldId id="531" r:id="rId7"/>
    <p:sldId id="533" r:id="rId8"/>
    <p:sldId id="549" r:id="rId9"/>
    <p:sldId id="534" r:id="rId10"/>
    <p:sldId id="548" r:id="rId11"/>
    <p:sldId id="550" r:id="rId12"/>
    <p:sldId id="551" r:id="rId13"/>
    <p:sldId id="552" r:id="rId14"/>
    <p:sldId id="554" r:id="rId15"/>
    <p:sldId id="555" r:id="rId16"/>
    <p:sldId id="556" r:id="rId17"/>
    <p:sldId id="557" r:id="rId18"/>
    <p:sldId id="558" r:id="rId19"/>
    <p:sldId id="559" r:id="rId20"/>
    <p:sldId id="560" r:id="rId21"/>
    <p:sldId id="561" r:id="rId22"/>
    <p:sldId id="54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B2B"/>
    <a:srgbClr val="FEB52B"/>
    <a:srgbClr val="2F21F3"/>
    <a:srgbClr val="BA20DB"/>
    <a:srgbClr val="8822EE"/>
    <a:srgbClr val="6A23F1"/>
    <a:srgbClr val="F01688"/>
    <a:srgbClr val="F01689"/>
    <a:srgbClr val="6F22E3"/>
    <a:srgbClr val="E21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422"/>
  </p:normalViewPr>
  <p:slideViewPr>
    <p:cSldViewPr snapToGrid="0">
      <p:cViewPr>
        <p:scale>
          <a:sx n="77" d="100"/>
          <a:sy n="77" d="100"/>
        </p:scale>
        <p:origin x="81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dirty="0"/>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dirty="0"/>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dirty="0"/>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dirty="0"/>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dirty="0"/>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gradFill>
                  <a:gsLst>
                    <a:gs pos="36000">
                      <a:srgbClr val="FEB52B"/>
                    </a:gs>
                    <a:gs pos="62000">
                      <a:srgbClr val="E218A3"/>
                    </a:gs>
                    <a:gs pos="83000">
                      <a:srgbClr val="6F22E3"/>
                    </a:gs>
                  </a:gsLst>
                  <a:lin ang="5400000" scaled="1"/>
                </a:gradFill>
              </a:rPr>
              <a:t>FORCE AND LAWS OF MOTION</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9FF98E5-D421-480D-BBB2-DC18E8C6F374}"/>
              </a:ext>
            </a:extLst>
          </p:cNvPr>
          <p:cNvSpPr/>
          <p:nvPr/>
        </p:nvSpPr>
        <p:spPr>
          <a:xfrm>
            <a:off x="92750" y="106085"/>
            <a:ext cx="9002435"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Relation between inertia and mass</a:t>
            </a:r>
            <a:endParaRPr lang="en-US" sz="4450" dirty="0"/>
          </a:p>
        </p:txBody>
      </p:sp>
      <p:pic>
        <p:nvPicPr>
          <p:cNvPr id="5" name="Image 0" descr="preencoded.png">
            <a:extLst>
              <a:ext uri="{FF2B5EF4-FFF2-40B4-BE49-F238E27FC236}">
                <a16:creationId xmlns:a16="http://schemas.microsoft.com/office/drawing/2014/main" id="{00FEB000-7EE1-445E-A496-61FCBD8D7E51}"/>
              </a:ext>
            </a:extLst>
          </p:cNvPr>
          <p:cNvPicPr>
            <a:picLocks noChangeAspect="1"/>
          </p:cNvPicPr>
          <p:nvPr/>
        </p:nvPicPr>
        <p:blipFill>
          <a:blip r:embed="rId2"/>
          <a:stretch>
            <a:fillRect/>
          </a:stretch>
        </p:blipFill>
        <p:spPr>
          <a:xfrm>
            <a:off x="257315" y="1041678"/>
            <a:ext cx="4296370" cy="2917031"/>
          </a:xfrm>
          <a:prstGeom prst="rect">
            <a:avLst/>
          </a:prstGeom>
        </p:spPr>
      </p:pic>
      <p:sp>
        <p:nvSpPr>
          <p:cNvPr id="6" name="Text 1">
            <a:extLst>
              <a:ext uri="{FF2B5EF4-FFF2-40B4-BE49-F238E27FC236}">
                <a16:creationId xmlns:a16="http://schemas.microsoft.com/office/drawing/2014/main" id="{896242EC-F44A-44BB-B178-DBCAC416ED5D}"/>
              </a:ext>
            </a:extLst>
          </p:cNvPr>
          <p:cNvSpPr/>
          <p:nvPr/>
        </p:nvSpPr>
        <p:spPr>
          <a:xfrm>
            <a:off x="0" y="4349273"/>
            <a:ext cx="2862143"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Direct Proportionality</a:t>
            </a:r>
            <a:endParaRPr lang="en-US" sz="2200" dirty="0"/>
          </a:p>
        </p:txBody>
      </p:sp>
      <p:sp>
        <p:nvSpPr>
          <p:cNvPr id="7" name="Text 2">
            <a:extLst>
              <a:ext uri="{FF2B5EF4-FFF2-40B4-BE49-F238E27FC236}">
                <a16:creationId xmlns:a16="http://schemas.microsoft.com/office/drawing/2014/main" id="{6C256AA4-2006-4107-B915-A29E02ADA300}"/>
              </a:ext>
            </a:extLst>
          </p:cNvPr>
          <p:cNvSpPr/>
          <p:nvPr/>
        </p:nvSpPr>
        <p:spPr>
          <a:xfrm>
            <a:off x="0" y="4930417"/>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As the mass of an object increases, its inertia increases proportionally. This means a more massive object will resist changes in motion more strongly.</a:t>
            </a:r>
            <a:endParaRPr lang="en-US" sz="1750" dirty="0"/>
          </a:p>
        </p:txBody>
      </p:sp>
      <p:sp>
        <p:nvSpPr>
          <p:cNvPr id="8" name="Text 3">
            <a:extLst>
              <a:ext uri="{FF2B5EF4-FFF2-40B4-BE49-F238E27FC236}">
                <a16:creationId xmlns:a16="http://schemas.microsoft.com/office/drawing/2014/main" id="{4E46B40F-6FE9-47C0-B50C-9D09B771D396}"/>
              </a:ext>
            </a:extLst>
          </p:cNvPr>
          <p:cNvSpPr/>
          <p:nvPr/>
        </p:nvSpPr>
        <p:spPr>
          <a:xfrm>
            <a:off x="6217919" y="4349273"/>
            <a:ext cx="2712363"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Newton's First Law</a:t>
            </a:r>
            <a:endParaRPr lang="en-US" sz="2200" dirty="0"/>
          </a:p>
        </p:txBody>
      </p:sp>
      <p:sp>
        <p:nvSpPr>
          <p:cNvPr id="9" name="Text 4">
            <a:extLst>
              <a:ext uri="{FF2B5EF4-FFF2-40B4-BE49-F238E27FC236}">
                <a16:creationId xmlns:a16="http://schemas.microsoft.com/office/drawing/2014/main" id="{4C75354A-1173-4EFE-BF87-959574BBDEBB}"/>
              </a:ext>
            </a:extLst>
          </p:cNvPr>
          <p:cNvSpPr/>
          <p:nvPr/>
        </p:nvSpPr>
        <p:spPr>
          <a:xfrm>
            <a:off x="6217920" y="4930417"/>
            <a:ext cx="5974080"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Inertia is described by Newton's First Law of Motion, which states that an object at rest will stay at rest and an object in motion will stay in motion at a constant velocity unless acted upon by a net external force.</a:t>
            </a:r>
            <a:endParaRPr lang="en-US" sz="1750" dirty="0"/>
          </a:p>
        </p:txBody>
      </p:sp>
      <p:pic>
        <p:nvPicPr>
          <p:cNvPr id="10" name="Picture 9">
            <a:extLst>
              <a:ext uri="{FF2B5EF4-FFF2-40B4-BE49-F238E27FC236}">
                <a16:creationId xmlns:a16="http://schemas.microsoft.com/office/drawing/2014/main" id="{6BBFFEE0-FD64-4A9C-9855-5117EFE952DC}"/>
              </a:ext>
            </a:extLst>
          </p:cNvPr>
          <p:cNvPicPr>
            <a:picLocks noChangeAspect="1"/>
          </p:cNvPicPr>
          <p:nvPr/>
        </p:nvPicPr>
        <p:blipFill>
          <a:blip r:embed="rId3"/>
          <a:stretch>
            <a:fillRect/>
          </a:stretch>
        </p:blipFill>
        <p:spPr>
          <a:xfrm>
            <a:off x="7221756" y="1041678"/>
            <a:ext cx="4055844" cy="2917031"/>
          </a:xfrm>
          <a:prstGeom prst="rect">
            <a:avLst/>
          </a:prstGeom>
        </p:spPr>
      </p:pic>
    </p:spTree>
    <p:extLst>
      <p:ext uri="{BB962C8B-B14F-4D97-AF65-F5344CB8AC3E}">
        <p14:creationId xmlns:p14="http://schemas.microsoft.com/office/powerpoint/2010/main" val="21835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6F2871C7-DD6C-4286-8902-8B11DBE7543B}"/>
              </a:ext>
            </a:extLst>
          </p:cNvPr>
          <p:cNvSpPr/>
          <p:nvPr/>
        </p:nvSpPr>
        <p:spPr>
          <a:xfrm>
            <a:off x="5038706" y="366871"/>
            <a:ext cx="6137293"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Example of inertia, mass</a:t>
            </a:r>
            <a:endParaRPr lang="en-US" sz="4450" dirty="0"/>
          </a:p>
        </p:txBody>
      </p:sp>
      <p:sp>
        <p:nvSpPr>
          <p:cNvPr id="6" name="Shape 1">
            <a:extLst>
              <a:ext uri="{FF2B5EF4-FFF2-40B4-BE49-F238E27FC236}">
                <a16:creationId xmlns:a16="http://schemas.microsoft.com/office/drawing/2014/main" id="{DC314053-195E-4FB1-8142-DBD075F6AB91}"/>
              </a:ext>
            </a:extLst>
          </p:cNvPr>
          <p:cNvSpPr/>
          <p:nvPr/>
        </p:nvSpPr>
        <p:spPr>
          <a:xfrm>
            <a:off x="5038707" y="1670963"/>
            <a:ext cx="510302" cy="510302"/>
          </a:xfrm>
          <a:prstGeom prst="roundRect">
            <a:avLst>
              <a:gd name="adj" fmla="val 6667"/>
            </a:avLst>
          </a:prstGeom>
          <a:solidFill>
            <a:srgbClr val="434348"/>
          </a:solidFill>
          <a:ln/>
        </p:spPr>
      </p:sp>
      <p:sp>
        <p:nvSpPr>
          <p:cNvPr id="7" name="Text 2">
            <a:extLst>
              <a:ext uri="{FF2B5EF4-FFF2-40B4-BE49-F238E27FC236}">
                <a16:creationId xmlns:a16="http://schemas.microsoft.com/office/drawing/2014/main" id="{83344BA7-C06D-4F7E-B275-802045DE4A3D}"/>
              </a:ext>
            </a:extLst>
          </p:cNvPr>
          <p:cNvSpPr/>
          <p:nvPr/>
        </p:nvSpPr>
        <p:spPr>
          <a:xfrm>
            <a:off x="5227659" y="1755973"/>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3">
            <a:extLst>
              <a:ext uri="{FF2B5EF4-FFF2-40B4-BE49-F238E27FC236}">
                <a16:creationId xmlns:a16="http://schemas.microsoft.com/office/drawing/2014/main" id="{5F95E2BE-5918-4BB1-B8AF-0B6E9C0529ED}"/>
              </a:ext>
            </a:extLst>
          </p:cNvPr>
          <p:cNvSpPr/>
          <p:nvPr/>
        </p:nvSpPr>
        <p:spPr>
          <a:xfrm>
            <a:off x="5775823" y="1670963"/>
            <a:ext cx="3147417"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Raindrops and Umbrella</a:t>
            </a:r>
            <a:endParaRPr lang="en-US" sz="2200" dirty="0"/>
          </a:p>
        </p:txBody>
      </p:sp>
      <p:sp>
        <p:nvSpPr>
          <p:cNvPr id="9" name="Text 4">
            <a:extLst>
              <a:ext uri="{FF2B5EF4-FFF2-40B4-BE49-F238E27FC236}">
                <a16:creationId xmlns:a16="http://schemas.microsoft.com/office/drawing/2014/main" id="{C65AB841-C2D1-48F0-9652-16FE5E2F3005}"/>
              </a:ext>
            </a:extLst>
          </p:cNvPr>
          <p:cNvSpPr/>
          <p:nvPr/>
        </p:nvSpPr>
        <p:spPr>
          <a:xfrm>
            <a:off x="5038707" y="2445861"/>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Raindrops falling vertically maintain their direction due to inertia. An umbrella acts as a force, changing the direction of the raindrops, causing them to slide along the surface.</a:t>
            </a:r>
            <a:endParaRPr lang="en-US" sz="1750" dirty="0"/>
          </a:p>
        </p:txBody>
      </p:sp>
      <p:sp>
        <p:nvSpPr>
          <p:cNvPr id="10" name="Shape 1">
            <a:extLst>
              <a:ext uri="{FF2B5EF4-FFF2-40B4-BE49-F238E27FC236}">
                <a16:creationId xmlns:a16="http://schemas.microsoft.com/office/drawing/2014/main" id="{0676755F-BE8D-45F4-9DCD-FB853B63A677}"/>
              </a:ext>
            </a:extLst>
          </p:cNvPr>
          <p:cNvSpPr/>
          <p:nvPr/>
        </p:nvSpPr>
        <p:spPr>
          <a:xfrm>
            <a:off x="5104906" y="3805257"/>
            <a:ext cx="510302" cy="510302"/>
          </a:xfrm>
          <a:prstGeom prst="roundRect">
            <a:avLst>
              <a:gd name="adj" fmla="val 6667"/>
            </a:avLst>
          </a:prstGeom>
          <a:solidFill>
            <a:srgbClr val="434348"/>
          </a:solidFill>
          <a:ln/>
        </p:spPr>
      </p:sp>
      <p:sp>
        <p:nvSpPr>
          <p:cNvPr id="11" name="Text 2">
            <a:extLst>
              <a:ext uri="{FF2B5EF4-FFF2-40B4-BE49-F238E27FC236}">
                <a16:creationId xmlns:a16="http://schemas.microsoft.com/office/drawing/2014/main" id="{B0148572-F8FF-4FCB-8F64-4CB55D56D8E5}"/>
              </a:ext>
            </a:extLst>
          </p:cNvPr>
          <p:cNvSpPr/>
          <p:nvPr/>
        </p:nvSpPr>
        <p:spPr>
          <a:xfrm>
            <a:off x="5293858" y="3890267"/>
            <a:ext cx="132398" cy="340281"/>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rPr>
              <a:t>2</a:t>
            </a:r>
          </a:p>
        </p:txBody>
      </p:sp>
      <p:pic>
        <p:nvPicPr>
          <p:cNvPr id="2050" name="Picture 2" descr="What is mass? Mass definition and ...">
            <a:extLst>
              <a:ext uri="{FF2B5EF4-FFF2-40B4-BE49-F238E27FC236}">
                <a16:creationId xmlns:a16="http://schemas.microsoft.com/office/drawing/2014/main" id="{1C269634-9B66-4EF7-91EF-0D0F5ABB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05257"/>
            <a:ext cx="4318000" cy="30527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7,500+ Raindrops On Umbrella Stock Photos, Pictures &amp; Royalty-Free Images  - iStock | Rain on umbrella">
            <a:extLst>
              <a:ext uri="{FF2B5EF4-FFF2-40B4-BE49-F238E27FC236}">
                <a16:creationId xmlns:a16="http://schemas.microsoft.com/office/drawing/2014/main" id="{EAF73701-D8FE-48D8-B55A-42B423BB4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9"/>
          <a:stretch/>
        </p:blipFill>
        <p:spPr bwMode="auto">
          <a:xfrm>
            <a:off x="0" y="-2441"/>
            <a:ext cx="4317999" cy="369052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3">
            <a:extLst>
              <a:ext uri="{FF2B5EF4-FFF2-40B4-BE49-F238E27FC236}">
                <a16:creationId xmlns:a16="http://schemas.microsoft.com/office/drawing/2014/main" id="{823AA396-B4A2-4D64-A915-8389A6DF4B9D}"/>
              </a:ext>
            </a:extLst>
          </p:cNvPr>
          <p:cNvSpPr/>
          <p:nvPr/>
        </p:nvSpPr>
        <p:spPr>
          <a:xfrm>
            <a:off x="5775823" y="3822938"/>
            <a:ext cx="3147417"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rPr>
              <a:t>Apple and 1 gram</a:t>
            </a:r>
            <a:endParaRPr lang="en-US" sz="2200" dirty="0"/>
          </a:p>
        </p:txBody>
      </p:sp>
      <p:sp>
        <p:nvSpPr>
          <p:cNvPr id="15" name="Text 4">
            <a:extLst>
              <a:ext uri="{FF2B5EF4-FFF2-40B4-BE49-F238E27FC236}">
                <a16:creationId xmlns:a16="http://schemas.microsoft.com/office/drawing/2014/main" id="{F634FAA1-22E1-4026-9E7C-FE102DC5BA77}"/>
              </a:ext>
            </a:extLst>
          </p:cNvPr>
          <p:cNvSpPr/>
          <p:nvPr/>
        </p:nvSpPr>
        <p:spPr>
          <a:xfrm>
            <a:off x="5038707" y="4642683"/>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Raindrops falling vertically maintain their direction due to inertia. An umbrella acts as a force, changing the direction of the raindrops, causing them to slide along the surface.</a:t>
            </a:r>
            <a:endParaRPr lang="en-US" sz="1750" dirty="0"/>
          </a:p>
        </p:txBody>
      </p:sp>
    </p:spTree>
    <p:extLst>
      <p:ext uri="{BB962C8B-B14F-4D97-AF65-F5344CB8AC3E}">
        <p14:creationId xmlns:p14="http://schemas.microsoft.com/office/powerpoint/2010/main" val="65962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D39E76A-24F5-4062-8710-3DF68F614942}"/>
              </a:ext>
            </a:extLst>
          </p:cNvPr>
          <p:cNvPicPr>
            <a:picLocks noChangeAspect="1"/>
          </p:cNvPicPr>
          <p:nvPr/>
        </p:nvPicPr>
        <p:blipFill>
          <a:blip r:embed="rId2"/>
          <a:stretch>
            <a:fillRect/>
          </a:stretch>
        </p:blipFill>
        <p:spPr>
          <a:xfrm>
            <a:off x="7673008" y="0"/>
            <a:ext cx="4518991" cy="6858000"/>
          </a:xfrm>
          <a:prstGeom prst="rect">
            <a:avLst/>
          </a:prstGeom>
        </p:spPr>
      </p:pic>
      <p:sp>
        <p:nvSpPr>
          <p:cNvPr id="5" name="Text 0">
            <a:extLst>
              <a:ext uri="{FF2B5EF4-FFF2-40B4-BE49-F238E27FC236}">
                <a16:creationId xmlns:a16="http://schemas.microsoft.com/office/drawing/2014/main" id="{8C23D174-AA74-4FA6-8868-EDA9D28E02DF}"/>
              </a:ext>
            </a:extLst>
          </p:cNvPr>
          <p:cNvSpPr/>
          <p:nvPr/>
        </p:nvSpPr>
        <p:spPr>
          <a:xfrm>
            <a:off x="298174" y="1355844"/>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F94CAF"/>
                </a:solidFill>
                <a:latin typeface="Inconsolata Bold" pitchFamily="34" charset="0"/>
                <a:ea typeface="Inconsolata Bold" pitchFamily="34" charset="-122"/>
                <a:cs typeface="Inconsolata Bold" pitchFamily="34" charset="-120"/>
              </a:rPr>
              <a:t>The Second Law of Motion</a:t>
            </a:r>
            <a:endParaRPr lang="en-US" sz="6150" dirty="0"/>
          </a:p>
        </p:txBody>
      </p:sp>
      <p:sp>
        <p:nvSpPr>
          <p:cNvPr id="6" name="Text 1">
            <a:extLst>
              <a:ext uri="{FF2B5EF4-FFF2-40B4-BE49-F238E27FC236}">
                <a16:creationId xmlns:a16="http://schemas.microsoft.com/office/drawing/2014/main" id="{AB495E0C-4AE4-463E-9DF7-0EEFEFC35A01}"/>
              </a:ext>
            </a:extLst>
          </p:cNvPr>
          <p:cNvSpPr/>
          <p:nvPr/>
        </p:nvSpPr>
        <p:spPr>
          <a:xfrm>
            <a:off x="0" y="36524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              The Second Law of Motion describes the relationship between an object's acceleration, the net force acting upon it, and the object's mass. It is a fundamental principle that governs the motion of all objects in the physical world.</a:t>
            </a:r>
            <a:endParaRPr lang="en-US" sz="1750" dirty="0"/>
          </a:p>
        </p:txBody>
      </p:sp>
    </p:spTree>
    <p:extLst>
      <p:ext uri="{BB962C8B-B14F-4D97-AF65-F5344CB8AC3E}">
        <p14:creationId xmlns:p14="http://schemas.microsoft.com/office/powerpoint/2010/main" val="12405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35EC3DA-200A-4AC6-9585-D23C2FC87C79}"/>
              </a:ext>
            </a:extLst>
          </p:cNvPr>
          <p:cNvPicPr>
            <a:picLocks noChangeAspect="1"/>
          </p:cNvPicPr>
          <p:nvPr/>
        </p:nvPicPr>
        <p:blipFill>
          <a:blip r:embed="rId2"/>
          <a:stretch>
            <a:fillRect/>
          </a:stretch>
        </p:blipFill>
        <p:spPr>
          <a:xfrm>
            <a:off x="7643854" y="6063"/>
            <a:ext cx="4548146" cy="6858000"/>
          </a:xfrm>
          <a:prstGeom prst="rect">
            <a:avLst/>
          </a:prstGeom>
        </p:spPr>
      </p:pic>
      <p:sp>
        <p:nvSpPr>
          <p:cNvPr id="5" name="Text 0">
            <a:extLst>
              <a:ext uri="{FF2B5EF4-FFF2-40B4-BE49-F238E27FC236}">
                <a16:creationId xmlns:a16="http://schemas.microsoft.com/office/drawing/2014/main" id="{5EFEBB9C-E48C-4D80-B6A0-ED4C751B74E6}"/>
              </a:ext>
            </a:extLst>
          </p:cNvPr>
          <p:cNvSpPr/>
          <p:nvPr/>
        </p:nvSpPr>
        <p:spPr>
          <a:xfrm>
            <a:off x="109220" y="142399"/>
            <a:ext cx="7144703" cy="687110"/>
          </a:xfrm>
          <a:prstGeom prst="rect">
            <a:avLst/>
          </a:prstGeom>
          <a:noFill/>
          <a:ln/>
        </p:spPr>
        <p:txBody>
          <a:bodyPr wrap="none" lIns="0" tIns="0" rIns="0" bIns="0" rtlCol="0" anchor="t"/>
          <a:lstStyle/>
          <a:p>
            <a:pPr marL="0" indent="0">
              <a:lnSpc>
                <a:spcPts val="5400"/>
              </a:lnSpc>
              <a:buNone/>
            </a:pPr>
            <a:r>
              <a:rPr lang="en-US" sz="4300" b="1" dirty="0">
                <a:solidFill>
                  <a:srgbClr val="F94CAF"/>
                </a:solidFill>
                <a:latin typeface="Inconsolata Bold" pitchFamily="34" charset="0"/>
                <a:ea typeface="Inconsolata Bold" pitchFamily="34" charset="-122"/>
                <a:cs typeface="Inconsolata Bold" pitchFamily="34" charset="-120"/>
              </a:rPr>
              <a:t>Acceleration and Net Force</a:t>
            </a:r>
            <a:endParaRPr lang="en-US" sz="4300" dirty="0"/>
          </a:p>
        </p:txBody>
      </p:sp>
      <p:sp>
        <p:nvSpPr>
          <p:cNvPr id="6" name="Shape 1">
            <a:extLst>
              <a:ext uri="{FF2B5EF4-FFF2-40B4-BE49-F238E27FC236}">
                <a16:creationId xmlns:a16="http://schemas.microsoft.com/office/drawing/2014/main" id="{B77A4E85-A615-4324-98D2-343DCE488EBC}"/>
              </a:ext>
            </a:extLst>
          </p:cNvPr>
          <p:cNvSpPr/>
          <p:nvPr/>
        </p:nvSpPr>
        <p:spPr>
          <a:xfrm>
            <a:off x="423783" y="1159312"/>
            <a:ext cx="30480" cy="5647730"/>
          </a:xfrm>
          <a:prstGeom prst="roundRect">
            <a:avLst>
              <a:gd name="adj" fmla="val 108221"/>
            </a:avLst>
          </a:prstGeom>
          <a:solidFill>
            <a:srgbClr val="5C4E69"/>
          </a:solidFill>
          <a:ln/>
        </p:spPr>
      </p:sp>
      <p:sp>
        <p:nvSpPr>
          <p:cNvPr id="7" name="Shape 2">
            <a:extLst>
              <a:ext uri="{FF2B5EF4-FFF2-40B4-BE49-F238E27FC236}">
                <a16:creationId xmlns:a16="http://schemas.microsoft.com/office/drawing/2014/main" id="{E10709B8-9CAD-463F-803A-283287350A49}"/>
              </a:ext>
            </a:extLst>
          </p:cNvPr>
          <p:cNvSpPr/>
          <p:nvPr/>
        </p:nvSpPr>
        <p:spPr>
          <a:xfrm>
            <a:off x="655895" y="1638657"/>
            <a:ext cx="769620" cy="30480"/>
          </a:xfrm>
          <a:prstGeom prst="roundRect">
            <a:avLst>
              <a:gd name="adj" fmla="val 108221"/>
            </a:avLst>
          </a:prstGeom>
          <a:solidFill>
            <a:srgbClr val="5C4E69"/>
          </a:solidFill>
          <a:ln/>
        </p:spPr>
      </p:sp>
      <p:sp>
        <p:nvSpPr>
          <p:cNvPr id="8" name="Shape 3">
            <a:extLst>
              <a:ext uri="{FF2B5EF4-FFF2-40B4-BE49-F238E27FC236}">
                <a16:creationId xmlns:a16="http://schemas.microsoft.com/office/drawing/2014/main" id="{7942354B-735A-4F41-ACF1-D4D41C478600}"/>
              </a:ext>
            </a:extLst>
          </p:cNvPr>
          <p:cNvSpPr/>
          <p:nvPr/>
        </p:nvSpPr>
        <p:spPr>
          <a:xfrm>
            <a:off x="191671" y="1406604"/>
            <a:ext cx="494705" cy="494705"/>
          </a:xfrm>
          <a:prstGeom prst="roundRect">
            <a:avLst>
              <a:gd name="adj" fmla="val 6668"/>
            </a:avLst>
          </a:prstGeom>
          <a:solidFill>
            <a:srgbClr val="433550"/>
          </a:solidFill>
          <a:ln/>
        </p:spPr>
      </p:sp>
      <p:sp>
        <p:nvSpPr>
          <p:cNvPr id="9" name="Text 4">
            <a:extLst>
              <a:ext uri="{FF2B5EF4-FFF2-40B4-BE49-F238E27FC236}">
                <a16:creationId xmlns:a16="http://schemas.microsoft.com/office/drawing/2014/main" id="{14FE00A9-D67F-4839-9AC7-771C7D46AEB6}"/>
              </a:ext>
            </a:extLst>
          </p:cNvPr>
          <p:cNvSpPr/>
          <p:nvPr/>
        </p:nvSpPr>
        <p:spPr>
          <a:xfrm>
            <a:off x="356572" y="1488996"/>
            <a:ext cx="164902" cy="329803"/>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1</a:t>
            </a:r>
            <a:endParaRPr lang="en-US" sz="2550" dirty="0"/>
          </a:p>
        </p:txBody>
      </p:sp>
      <p:sp>
        <p:nvSpPr>
          <p:cNvPr id="10" name="Text 5">
            <a:extLst>
              <a:ext uri="{FF2B5EF4-FFF2-40B4-BE49-F238E27FC236}">
                <a16:creationId xmlns:a16="http://schemas.microsoft.com/office/drawing/2014/main" id="{C3583631-2958-4413-912E-8F5C70ADA013}"/>
              </a:ext>
            </a:extLst>
          </p:cNvPr>
          <p:cNvSpPr/>
          <p:nvPr/>
        </p:nvSpPr>
        <p:spPr>
          <a:xfrm>
            <a:off x="1648460" y="1379101"/>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Net Force</a:t>
            </a:r>
            <a:endParaRPr lang="en-US" sz="2150" dirty="0"/>
          </a:p>
        </p:txBody>
      </p:sp>
      <p:sp>
        <p:nvSpPr>
          <p:cNvPr id="11" name="Text 6">
            <a:extLst>
              <a:ext uri="{FF2B5EF4-FFF2-40B4-BE49-F238E27FC236}">
                <a16:creationId xmlns:a16="http://schemas.microsoft.com/office/drawing/2014/main" id="{E54DCB1D-2FB5-47D3-8D65-3678FDAC9B48}"/>
              </a:ext>
            </a:extLst>
          </p:cNvPr>
          <p:cNvSpPr/>
          <p:nvPr/>
        </p:nvSpPr>
        <p:spPr>
          <a:xfrm>
            <a:off x="1648460" y="1854637"/>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DAD1E6"/>
                </a:solidFill>
                <a:latin typeface="Fira Sans" pitchFamily="34" charset="0"/>
                <a:ea typeface="Fira Sans" pitchFamily="34" charset="-122"/>
                <a:cs typeface="Fira Sans" pitchFamily="34" charset="-120"/>
              </a:rPr>
              <a:t>The net force is the vector sum of all the forces acting on an object.</a:t>
            </a:r>
            <a:endParaRPr lang="en-US" sz="1700" dirty="0"/>
          </a:p>
        </p:txBody>
      </p:sp>
      <p:sp>
        <p:nvSpPr>
          <p:cNvPr id="12" name="Shape 7">
            <a:extLst>
              <a:ext uri="{FF2B5EF4-FFF2-40B4-BE49-F238E27FC236}">
                <a16:creationId xmlns:a16="http://schemas.microsoft.com/office/drawing/2014/main" id="{C8456C15-F97F-486E-96CC-303A18F615B5}"/>
              </a:ext>
            </a:extLst>
          </p:cNvPr>
          <p:cNvSpPr/>
          <p:nvPr/>
        </p:nvSpPr>
        <p:spPr>
          <a:xfrm>
            <a:off x="655895" y="3477220"/>
            <a:ext cx="769620" cy="30480"/>
          </a:xfrm>
          <a:prstGeom prst="roundRect">
            <a:avLst>
              <a:gd name="adj" fmla="val 108221"/>
            </a:avLst>
          </a:prstGeom>
          <a:solidFill>
            <a:srgbClr val="5C4E69"/>
          </a:solidFill>
          <a:ln/>
        </p:spPr>
      </p:sp>
      <p:sp>
        <p:nvSpPr>
          <p:cNvPr id="13" name="Shape 8">
            <a:extLst>
              <a:ext uri="{FF2B5EF4-FFF2-40B4-BE49-F238E27FC236}">
                <a16:creationId xmlns:a16="http://schemas.microsoft.com/office/drawing/2014/main" id="{36C909B0-F57D-4582-A581-9B00E668BCA9}"/>
              </a:ext>
            </a:extLst>
          </p:cNvPr>
          <p:cNvSpPr/>
          <p:nvPr/>
        </p:nvSpPr>
        <p:spPr>
          <a:xfrm>
            <a:off x="191671" y="3245167"/>
            <a:ext cx="494705" cy="494705"/>
          </a:xfrm>
          <a:prstGeom prst="roundRect">
            <a:avLst>
              <a:gd name="adj" fmla="val 6668"/>
            </a:avLst>
          </a:prstGeom>
          <a:solidFill>
            <a:srgbClr val="433550"/>
          </a:solidFill>
          <a:ln/>
        </p:spPr>
      </p:sp>
      <p:sp>
        <p:nvSpPr>
          <p:cNvPr id="14" name="Text 9">
            <a:extLst>
              <a:ext uri="{FF2B5EF4-FFF2-40B4-BE49-F238E27FC236}">
                <a16:creationId xmlns:a16="http://schemas.microsoft.com/office/drawing/2014/main" id="{9F25E200-7347-4976-BC42-BBB53FD7904A}"/>
              </a:ext>
            </a:extLst>
          </p:cNvPr>
          <p:cNvSpPr/>
          <p:nvPr/>
        </p:nvSpPr>
        <p:spPr>
          <a:xfrm>
            <a:off x="356572" y="3327559"/>
            <a:ext cx="164902" cy="329803"/>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2</a:t>
            </a:r>
            <a:endParaRPr lang="en-US" sz="2550" dirty="0"/>
          </a:p>
        </p:txBody>
      </p:sp>
      <p:sp>
        <p:nvSpPr>
          <p:cNvPr id="15" name="Text 10">
            <a:extLst>
              <a:ext uri="{FF2B5EF4-FFF2-40B4-BE49-F238E27FC236}">
                <a16:creationId xmlns:a16="http://schemas.microsoft.com/office/drawing/2014/main" id="{80A51E6B-CF2D-442E-ADC5-CC1B4C6286F2}"/>
              </a:ext>
            </a:extLst>
          </p:cNvPr>
          <p:cNvSpPr/>
          <p:nvPr/>
        </p:nvSpPr>
        <p:spPr>
          <a:xfrm>
            <a:off x="1648460" y="3217664"/>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Acceleration</a:t>
            </a:r>
            <a:endParaRPr lang="en-US" sz="2150" dirty="0"/>
          </a:p>
        </p:txBody>
      </p:sp>
      <p:sp>
        <p:nvSpPr>
          <p:cNvPr id="16" name="Text 11">
            <a:extLst>
              <a:ext uri="{FF2B5EF4-FFF2-40B4-BE49-F238E27FC236}">
                <a16:creationId xmlns:a16="http://schemas.microsoft.com/office/drawing/2014/main" id="{3023E7F1-CB6D-48DF-B6A8-5FDAD6F18C7D}"/>
              </a:ext>
            </a:extLst>
          </p:cNvPr>
          <p:cNvSpPr/>
          <p:nvPr/>
        </p:nvSpPr>
        <p:spPr>
          <a:xfrm>
            <a:off x="1648460" y="3693200"/>
            <a:ext cx="6065520" cy="703659"/>
          </a:xfrm>
          <a:prstGeom prst="rect">
            <a:avLst/>
          </a:prstGeom>
          <a:noFill/>
          <a:ln/>
        </p:spPr>
        <p:txBody>
          <a:bodyPr wrap="square" lIns="0" tIns="0" rIns="0" bIns="0" rtlCol="0" anchor="t"/>
          <a:lstStyle/>
          <a:p>
            <a:pPr marL="0" indent="0" algn="l">
              <a:lnSpc>
                <a:spcPts val="2750"/>
              </a:lnSpc>
              <a:buNone/>
            </a:pPr>
            <a:r>
              <a:rPr lang="en-US" sz="1700" dirty="0">
                <a:solidFill>
                  <a:srgbClr val="DAD1E6"/>
                </a:solidFill>
                <a:latin typeface="Fira Sans" pitchFamily="34" charset="0"/>
                <a:ea typeface="Fira Sans" pitchFamily="34" charset="-122"/>
                <a:cs typeface="Fira Sans" pitchFamily="34" charset="-120"/>
              </a:rPr>
              <a:t>The acceleration of an object is directly proportional to the net force acting on it and inversely proportional to its mass.</a:t>
            </a:r>
            <a:endParaRPr lang="en-US" sz="1700" dirty="0"/>
          </a:p>
        </p:txBody>
      </p:sp>
      <p:sp>
        <p:nvSpPr>
          <p:cNvPr id="17" name="Shape 12">
            <a:extLst>
              <a:ext uri="{FF2B5EF4-FFF2-40B4-BE49-F238E27FC236}">
                <a16:creationId xmlns:a16="http://schemas.microsoft.com/office/drawing/2014/main" id="{1150A816-B287-4708-B83E-EB32015E84DE}"/>
              </a:ext>
            </a:extLst>
          </p:cNvPr>
          <p:cNvSpPr/>
          <p:nvPr/>
        </p:nvSpPr>
        <p:spPr>
          <a:xfrm>
            <a:off x="655895" y="5315783"/>
            <a:ext cx="769620" cy="30480"/>
          </a:xfrm>
          <a:prstGeom prst="roundRect">
            <a:avLst>
              <a:gd name="adj" fmla="val 108221"/>
            </a:avLst>
          </a:prstGeom>
          <a:solidFill>
            <a:srgbClr val="5C4E69"/>
          </a:solidFill>
          <a:ln/>
        </p:spPr>
      </p:sp>
      <p:sp>
        <p:nvSpPr>
          <p:cNvPr id="18" name="Shape 13">
            <a:extLst>
              <a:ext uri="{FF2B5EF4-FFF2-40B4-BE49-F238E27FC236}">
                <a16:creationId xmlns:a16="http://schemas.microsoft.com/office/drawing/2014/main" id="{9A14D28A-C7DC-4054-8499-B1E36DC69D5B}"/>
              </a:ext>
            </a:extLst>
          </p:cNvPr>
          <p:cNvSpPr/>
          <p:nvPr/>
        </p:nvSpPr>
        <p:spPr>
          <a:xfrm>
            <a:off x="191671" y="5083731"/>
            <a:ext cx="494705" cy="494705"/>
          </a:xfrm>
          <a:prstGeom prst="roundRect">
            <a:avLst>
              <a:gd name="adj" fmla="val 6668"/>
            </a:avLst>
          </a:prstGeom>
          <a:solidFill>
            <a:srgbClr val="433550"/>
          </a:solidFill>
          <a:ln/>
        </p:spPr>
      </p:sp>
      <p:sp>
        <p:nvSpPr>
          <p:cNvPr id="19" name="Text 14">
            <a:extLst>
              <a:ext uri="{FF2B5EF4-FFF2-40B4-BE49-F238E27FC236}">
                <a16:creationId xmlns:a16="http://schemas.microsoft.com/office/drawing/2014/main" id="{62E98C36-B1BF-40CC-BB48-37FB18D50336}"/>
              </a:ext>
            </a:extLst>
          </p:cNvPr>
          <p:cNvSpPr/>
          <p:nvPr/>
        </p:nvSpPr>
        <p:spPr>
          <a:xfrm>
            <a:off x="356572" y="5166122"/>
            <a:ext cx="164902" cy="329803"/>
          </a:xfrm>
          <a:prstGeom prst="rect">
            <a:avLst/>
          </a:prstGeom>
          <a:noFill/>
          <a:ln/>
        </p:spPr>
        <p:txBody>
          <a:bodyPr wrap="none" lIns="0" tIns="0" rIns="0" bIns="0" rtlCol="0" anchor="t"/>
          <a:lstStyle/>
          <a:p>
            <a:pPr marL="0" indent="0" algn="ctr">
              <a:lnSpc>
                <a:spcPts val="2550"/>
              </a:lnSpc>
              <a:buNone/>
            </a:pPr>
            <a:r>
              <a:rPr lang="en-US" sz="2550" b="1" dirty="0">
                <a:solidFill>
                  <a:srgbClr val="DAD1E6"/>
                </a:solidFill>
                <a:latin typeface="Inconsolata Bold" pitchFamily="34" charset="0"/>
                <a:ea typeface="Inconsolata Bold" pitchFamily="34" charset="-122"/>
                <a:cs typeface="Inconsolata Bold" pitchFamily="34" charset="-120"/>
              </a:rPr>
              <a:t>3</a:t>
            </a:r>
            <a:endParaRPr lang="en-US" sz="2550" dirty="0"/>
          </a:p>
        </p:txBody>
      </p:sp>
      <p:sp>
        <p:nvSpPr>
          <p:cNvPr id="20" name="Text 15">
            <a:extLst>
              <a:ext uri="{FF2B5EF4-FFF2-40B4-BE49-F238E27FC236}">
                <a16:creationId xmlns:a16="http://schemas.microsoft.com/office/drawing/2014/main" id="{039F32B5-4DEF-4D51-B601-B519D05CE9EC}"/>
              </a:ext>
            </a:extLst>
          </p:cNvPr>
          <p:cNvSpPr/>
          <p:nvPr/>
        </p:nvSpPr>
        <p:spPr>
          <a:xfrm>
            <a:off x="1648460" y="5056227"/>
            <a:ext cx="2748796" cy="343614"/>
          </a:xfrm>
          <a:prstGeom prst="rect">
            <a:avLst/>
          </a:prstGeom>
          <a:noFill/>
          <a:ln/>
        </p:spPr>
        <p:txBody>
          <a:bodyPr wrap="none" lIns="0" tIns="0" rIns="0" bIns="0" rtlCol="0" anchor="t"/>
          <a:lstStyle/>
          <a:p>
            <a:pPr marL="0" indent="0" algn="l">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Relationship</a:t>
            </a:r>
            <a:endParaRPr lang="en-US" sz="2150" dirty="0"/>
          </a:p>
        </p:txBody>
      </p:sp>
      <p:sp>
        <p:nvSpPr>
          <p:cNvPr id="21" name="Text 16">
            <a:extLst>
              <a:ext uri="{FF2B5EF4-FFF2-40B4-BE49-F238E27FC236}">
                <a16:creationId xmlns:a16="http://schemas.microsoft.com/office/drawing/2014/main" id="{D582D04A-17E4-4EC1-9E56-0278C5E9D8AB}"/>
              </a:ext>
            </a:extLst>
          </p:cNvPr>
          <p:cNvSpPr/>
          <p:nvPr/>
        </p:nvSpPr>
        <p:spPr>
          <a:xfrm>
            <a:off x="1648460" y="5531763"/>
            <a:ext cx="6065520" cy="1055489"/>
          </a:xfrm>
          <a:prstGeom prst="rect">
            <a:avLst/>
          </a:prstGeom>
          <a:noFill/>
          <a:ln/>
        </p:spPr>
        <p:txBody>
          <a:bodyPr wrap="square" lIns="0" tIns="0" rIns="0" bIns="0" rtlCol="0" anchor="t"/>
          <a:lstStyle/>
          <a:p>
            <a:pPr marL="0" indent="0" algn="l">
              <a:lnSpc>
                <a:spcPts val="2750"/>
              </a:lnSpc>
              <a:buNone/>
            </a:pPr>
            <a:r>
              <a:rPr lang="en-US" sz="1700" dirty="0">
                <a:solidFill>
                  <a:srgbClr val="DAD1E6"/>
                </a:solidFill>
                <a:latin typeface="Fira Sans" pitchFamily="34" charset="0"/>
                <a:ea typeface="Fira Sans" pitchFamily="34" charset="-122"/>
                <a:cs typeface="Fira Sans" pitchFamily="34" charset="-120"/>
              </a:rPr>
              <a:t>The Second Law states that the acceleration of an object is directly proportional to the net force acting on it and inversely proportional to its mass.</a:t>
            </a:r>
            <a:endParaRPr lang="en-US" sz="1700" dirty="0"/>
          </a:p>
        </p:txBody>
      </p:sp>
    </p:spTree>
    <p:extLst>
      <p:ext uri="{BB962C8B-B14F-4D97-AF65-F5344CB8AC3E}">
        <p14:creationId xmlns:p14="http://schemas.microsoft.com/office/powerpoint/2010/main" val="54189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28877B60-9142-421E-96B8-63CDD313D6C1}"/>
              </a:ext>
            </a:extLst>
          </p:cNvPr>
          <p:cNvPicPr>
            <a:picLocks noChangeAspect="1"/>
          </p:cNvPicPr>
          <p:nvPr/>
        </p:nvPicPr>
        <p:blipFill>
          <a:blip r:embed="rId2"/>
          <a:stretch>
            <a:fillRect/>
          </a:stretch>
        </p:blipFill>
        <p:spPr>
          <a:xfrm>
            <a:off x="0" y="0"/>
            <a:ext cx="4085550" cy="6858000"/>
          </a:xfrm>
          <a:prstGeom prst="rect">
            <a:avLst/>
          </a:prstGeom>
          <a:solidFill>
            <a:schemeClr val="bg1"/>
          </a:solidFill>
        </p:spPr>
      </p:pic>
      <p:sp>
        <p:nvSpPr>
          <p:cNvPr id="5" name="Text 0">
            <a:extLst>
              <a:ext uri="{FF2B5EF4-FFF2-40B4-BE49-F238E27FC236}">
                <a16:creationId xmlns:a16="http://schemas.microsoft.com/office/drawing/2014/main" id="{84F34B31-E104-4706-96C1-979805979713}"/>
              </a:ext>
            </a:extLst>
          </p:cNvPr>
          <p:cNvSpPr/>
          <p:nvPr/>
        </p:nvSpPr>
        <p:spPr>
          <a:xfrm>
            <a:off x="4461550" y="0"/>
            <a:ext cx="7370683"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Quantifying the Second Law</a:t>
            </a:r>
            <a:endParaRPr lang="en-US" sz="4450" dirty="0"/>
          </a:p>
        </p:txBody>
      </p:sp>
      <p:sp>
        <p:nvSpPr>
          <p:cNvPr id="6" name="Shape 1">
            <a:extLst>
              <a:ext uri="{FF2B5EF4-FFF2-40B4-BE49-F238E27FC236}">
                <a16:creationId xmlns:a16="http://schemas.microsoft.com/office/drawing/2014/main" id="{3F19279D-A648-42E3-B22A-BD10F6728A70}"/>
              </a:ext>
            </a:extLst>
          </p:cNvPr>
          <p:cNvSpPr/>
          <p:nvPr/>
        </p:nvSpPr>
        <p:spPr>
          <a:xfrm>
            <a:off x="4461550" y="1048941"/>
            <a:ext cx="3664863" cy="2758559"/>
          </a:xfrm>
          <a:prstGeom prst="roundRect">
            <a:avLst>
              <a:gd name="adj" fmla="val 1233"/>
            </a:avLst>
          </a:prstGeom>
          <a:solidFill>
            <a:srgbClr val="433550"/>
          </a:solidFill>
          <a:ln/>
        </p:spPr>
      </p:sp>
      <p:sp>
        <p:nvSpPr>
          <p:cNvPr id="7" name="Text 2">
            <a:extLst>
              <a:ext uri="{FF2B5EF4-FFF2-40B4-BE49-F238E27FC236}">
                <a16:creationId xmlns:a16="http://schemas.microsoft.com/office/drawing/2014/main" id="{6BD9C501-D310-4D52-8BD1-7D58DA579BFB}"/>
              </a:ext>
            </a:extLst>
          </p:cNvPr>
          <p:cNvSpPr/>
          <p:nvPr/>
        </p:nvSpPr>
        <p:spPr>
          <a:xfrm>
            <a:off x="4688364" y="12757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Equation</a:t>
            </a:r>
            <a:endParaRPr lang="en-US" sz="2200" dirty="0"/>
          </a:p>
        </p:txBody>
      </p:sp>
      <p:sp>
        <p:nvSpPr>
          <p:cNvPr id="8" name="Text 3">
            <a:extLst>
              <a:ext uri="{FF2B5EF4-FFF2-40B4-BE49-F238E27FC236}">
                <a16:creationId xmlns:a16="http://schemas.microsoft.com/office/drawing/2014/main" id="{DE0910EC-476D-4674-B48C-300BCD9B60EF}"/>
              </a:ext>
            </a:extLst>
          </p:cNvPr>
          <p:cNvSpPr/>
          <p:nvPr/>
        </p:nvSpPr>
        <p:spPr>
          <a:xfrm>
            <a:off x="4688364" y="1766173"/>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Second Law can be expressed mathematically as: F = ma, where F is the net force, m is the object's mass, and a is the acceleration.</a:t>
            </a:r>
            <a:endParaRPr lang="en-US" sz="1750" dirty="0"/>
          </a:p>
        </p:txBody>
      </p:sp>
      <p:sp>
        <p:nvSpPr>
          <p:cNvPr id="9" name="Shape 4">
            <a:extLst>
              <a:ext uri="{FF2B5EF4-FFF2-40B4-BE49-F238E27FC236}">
                <a16:creationId xmlns:a16="http://schemas.microsoft.com/office/drawing/2014/main" id="{DCD15AC8-5F0F-4880-9001-12D7D4084EBF}"/>
              </a:ext>
            </a:extLst>
          </p:cNvPr>
          <p:cNvSpPr/>
          <p:nvPr/>
        </p:nvSpPr>
        <p:spPr>
          <a:xfrm>
            <a:off x="8353227" y="1048941"/>
            <a:ext cx="3664863" cy="2758559"/>
          </a:xfrm>
          <a:prstGeom prst="roundRect">
            <a:avLst>
              <a:gd name="adj" fmla="val 1233"/>
            </a:avLst>
          </a:prstGeom>
          <a:solidFill>
            <a:srgbClr val="433550"/>
          </a:solidFill>
          <a:ln/>
        </p:spPr>
      </p:sp>
      <p:sp>
        <p:nvSpPr>
          <p:cNvPr id="10" name="Text 5">
            <a:extLst>
              <a:ext uri="{FF2B5EF4-FFF2-40B4-BE49-F238E27FC236}">
                <a16:creationId xmlns:a16="http://schemas.microsoft.com/office/drawing/2014/main" id="{34B5EF1A-B1D6-42E2-91FC-3A4D7F42F6D2}"/>
              </a:ext>
            </a:extLst>
          </p:cNvPr>
          <p:cNvSpPr/>
          <p:nvPr/>
        </p:nvSpPr>
        <p:spPr>
          <a:xfrm>
            <a:off x="8580041" y="12757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Units</a:t>
            </a:r>
            <a:endParaRPr lang="en-US" sz="2200" dirty="0"/>
          </a:p>
        </p:txBody>
      </p:sp>
      <p:sp>
        <p:nvSpPr>
          <p:cNvPr id="11" name="Text 6">
            <a:extLst>
              <a:ext uri="{FF2B5EF4-FFF2-40B4-BE49-F238E27FC236}">
                <a16:creationId xmlns:a16="http://schemas.microsoft.com/office/drawing/2014/main" id="{11CC2A7D-DF64-487B-9A2A-E71E9281ED5A}"/>
              </a:ext>
            </a:extLst>
          </p:cNvPr>
          <p:cNvSpPr/>
          <p:nvPr/>
        </p:nvSpPr>
        <p:spPr>
          <a:xfrm>
            <a:off x="8580041" y="1766173"/>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units for force, mass, and acceleration are Newtons (N), kilograms (kg), and meters per second squared (m/s²), respectively.</a:t>
            </a:r>
            <a:endParaRPr lang="en-US" sz="1750" dirty="0"/>
          </a:p>
        </p:txBody>
      </p:sp>
      <p:sp>
        <p:nvSpPr>
          <p:cNvPr id="12" name="Shape 7">
            <a:extLst>
              <a:ext uri="{FF2B5EF4-FFF2-40B4-BE49-F238E27FC236}">
                <a16:creationId xmlns:a16="http://schemas.microsoft.com/office/drawing/2014/main" id="{DC855965-B505-4BA6-8B08-AA48CC549B39}"/>
              </a:ext>
            </a:extLst>
          </p:cNvPr>
          <p:cNvSpPr/>
          <p:nvPr/>
        </p:nvSpPr>
        <p:spPr>
          <a:xfrm>
            <a:off x="4461550" y="4034314"/>
            <a:ext cx="3664863" cy="2758559"/>
          </a:xfrm>
          <a:prstGeom prst="roundRect">
            <a:avLst>
              <a:gd name="adj" fmla="val 1233"/>
            </a:avLst>
          </a:prstGeom>
          <a:solidFill>
            <a:srgbClr val="433550"/>
          </a:solidFill>
          <a:ln/>
        </p:spPr>
      </p:sp>
      <p:sp>
        <p:nvSpPr>
          <p:cNvPr id="13" name="Text 8">
            <a:extLst>
              <a:ext uri="{FF2B5EF4-FFF2-40B4-BE49-F238E27FC236}">
                <a16:creationId xmlns:a16="http://schemas.microsoft.com/office/drawing/2014/main" id="{0A0FFC7B-B067-456C-A0C1-ABDF056A4239}"/>
              </a:ext>
            </a:extLst>
          </p:cNvPr>
          <p:cNvSpPr/>
          <p:nvPr/>
        </p:nvSpPr>
        <p:spPr>
          <a:xfrm>
            <a:off x="4688364" y="426112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Rearrangement</a:t>
            </a:r>
            <a:endParaRPr lang="en-US" sz="2200" dirty="0"/>
          </a:p>
        </p:txBody>
      </p:sp>
      <p:sp>
        <p:nvSpPr>
          <p:cNvPr id="14" name="Text 9">
            <a:extLst>
              <a:ext uri="{FF2B5EF4-FFF2-40B4-BE49-F238E27FC236}">
                <a16:creationId xmlns:a16="http://schemas.microsoft.com/office/drawing/2014/main" id="{4B7149A3-970F-42E9-8F0C-C23F155A4076}"/>
              </a:ext>
            </a:extLst>
          </p:cNvPr>
          <p:cNvSpPr/>
          <p:nvPr/>
        </p:nvSpPr>
        <p:spPr>
          <a:xfrm>
            <a:off x="4688364" y="4751546"/>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equation can be rearranged to solve for any of the three variables, depending on the problem being addressed.</a:t>
            </a:r>
            <a:endParaRPr lang="en-US" sz="1750" dirty="0"/>
          </a:p>
        </p:txBody>
      </p:sp>
      <p:sp>
        <p:nvSpPr>
          <p:cNvPr id="15" name="Shape 10">
            <a:extLst>
              <a:ext uri="{FF2B5EF4-FFF2-40B4-BE49-F238E27FC236}">
                <a16:creationId xmlns:a16="http://schemas.microsoft.com/office/drawing/2014/main" id="{14E6AE53-12A3-475B-B40C-B3E1D29C914F}"/>
              </a:ext>
            </a:extLst>
          </p:cNvPr>
          <p:cNvSpPr/>
          <p:nvPr/>
        </p:nvSpPr>
        <p:spPr>
          <a:xfrm>
            <a:off x="8353227" y="4034314"/>
            <a:ext cx="3664863" cy="2758559"/>
          </a:xfrm>
          <a:prstGeom prst="roundRect">
            <a:avLst>
              <a:gd name="adj" fmla="val 1233"/>
            </a:avLst>
          </a:prstGeom>
          <a:solidFill>
            <a:srgbClr val="433550"/>
          </a:solidFill>
          <a:ln/>
        </p:spPr>
      </p:sp>
      <p:sp>
        <p:nvSpPr>
          <p:cNvPr id="16" name="Text 11">
            <a:extLst>
              <a:ext uri="{FF2B5EF4-FFF2-40B4-BE49-F238E27FC236}">
                <a16:creationId xmlns:a16="http://schemas.microsoft.com/office/drawing/2014/main" id="{A90FFFD3-3A36-45FF-B4FD-8A7C4D7585CF}"/>
              </a:ext>
            </a:extLst>
          </p:cNvPr>
          <p:cNvSpPr/>
          <p:nvPr/>
        </p:nvSpPr>
        <p:spPr>
          <a:xfrm>
            <a:off x="8580041" y="426112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Limitations</a:t>
            </a:r>
            <a:endParaRPr lang="en-US" sz="2200" dirty="0"/>
          </a:p>
        </p:txBody>
      </p:sp>
      <p:sp>
        <p:nvSpPr>
          <p:cNvPr id="17" name="Text 12">
            <a:extLst>
              <a:ext uri="{FF2B5EF4-FFF2-40B4-BE49-F238E27FC236}">
                <a16:creationId xmlns:a16="http://schemas.microsoft.com/office/drawing/2014/main" id="{3EC8F23C-48E8-436E-B5BC-063901F98BDC}"/>
              </a:ext>
            </a:extLst>
          </p:cNvPr>
          <p:cNvSpPr/>
          <p:nvPr/>
        </p:nvSpPr>
        <p:spPr>
          <a:xfrm>
            <a:off x="8580041" y="4751546"/>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Second Law assumes that the forces acting on an object are constant and that the object's mass is also constant.</a:t>
            </a:r>
            <a:endParaRPr lang="en-US" sz="1750" dirty="0"/>
          </a:p>
        </p:txBody>
      </p:sp>
    </p:spTree>
    <p:extLst>
      <p:ext uri="{BB962C8B-B14F-4D97-AF65-F5344CB8AC3E}">
        <p14:creationId xmlns:p14="http://schemas.microsoft.com/office/powerpoint/2010/main" val="186107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0">
            <a:extLst>
              <a:ext uri="{FF2B5EF4-FFF2-40B4-BE49-F238E27FC236}">
                <a16:creationId xmlns:a16="http://schemas.microsoft.com/office/drawing/2014/main" id="{D9FEF9D9-9DE1-4762-9F15-897664E72F80}"/>
              </a:ext>
            </a:extLst>
          </p:cNvPr>
          <p:cNvSpPr/>
          <p:nvPr/>
        </p:nvSpPr>
        <p:spPr>
          <a:xfrm>
            <a:off x="2287249" y="321488"/>
            <a:ext cx="6621423" cy="662226"/>
          </a:xfrm>
          <a:prstGeom prst="rect">
            <a:avLst/>
          </a:prstGeom>
          <a:noFill/>
          <a:ln/>
        </p:spPr>
        <p:txBody>
          <a:bodyPr wrap="none" lIns="0" tIns="0" rIns="0" bIns="0" rtlCol="0" anchor="t"/>
          <a:lstStyle/>
          <a:p>
            <a:pPr marL="0" indent="0">
              <a:lnSpc>
                <a:spcPts val="5200"/>
              </a:lnSpc>
              <a:buNone/>
            </a:pPr>
            <a:r>
              <a:rPr lang="en-US" sz="4150" b="1" dirty="0">
                <a:solidFill>
                  <a:srgbClr val="F94CAF"/>
                </a:solidFill>
                <a:latin typeface="Inconsolata Bold" pitchFamily="34" charset="0"/>
                <a:ea typeface="Inconsolata Bold" pitchFamily="34" charset="-122"/>
                <a:cs typeface="Inconsolata Bold" pitchFamily="34" charset="-120"/>
              </a:rPr>
              <a:t>Implications and Examples</a:t>
            </a:r>
            <a:endParaRPr lang="en-US" sz="4150" dirty="0"/>
          </a:p>
        </p:txBody>
      </p:sp>
      <p:pic>
        <p:nvPicPr>
          <p:cNvPr id="20" name="Image 1" descr="preencoded.png">
            <a:extLst>
              <a:ext uri="{FF2B5EF4-FFF2-40B4-BE49-F238E27FC236}">
                <a16:creationId xmlns:a16="http://schemas.microsoft.com/office/drawing/2014/main" id="{D43E8A2D-BD7C-4105-8722-64988EC68422}"/>
              </a:ext>
            </a:extLst>
          </p:cNvPr>
          <p:cNvPicPr>
            <a:picLocks noChangeAspect="1"/>
          </p:cNvPicPr>
          <p:nvPr/>
        </p:nvPicPr>
        <p:blipFill>
          <a:blip r:embed="rId2"/>
          <a:stretch>
            <a:fillRect/>
          </a:stretch>
        </p:blipFill>
        <p:spPr>
          <a:xfrm>
            <a:off x="284440" y="1221643"/>
            <a:ext cx="529709" cy="529709"/>
          </a:xfrm>
          <a:prstGeom prst="rect">
            <a:avLst/>
          </a:prstGeom>
        </p:spPr>
      </p:pic>
      <p:sp>
        <p:nvSpPr>
          <p:cNvPr id="21" name="Text 1">
            <a:extLst>
              <a:ext uri="{FF2B5EF4-FFF2-40B4-BE49-F238E27FC236}">
                <a16:creationId xmlns:a16="http://schemas.microsoft.com/office/drawing/2014/main" id="{C1E215BD-962A-44BE-817B-88ECA97FAD4F}"/>
              </a:ext>
            </a:extLst>
          </p:cNvPr>
          <p:cNvSpPr/>
          <p:nvPr/>
        </p:nvSpPr>
        <p:spPr>
          <a:xfrm>
            <a:off x="284440" y="1963165"/>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Rocket Propulsion</a:t>
            </a:r>
            <a:endParaRPr lang="en-US" sz="2050" dirty="0"/>
          </a:p>
        </p:txBody>
      </p:sp>
      <p:sp>
        <p:nvSpPr>
          <p:cNvPr id="22" name="Text 2">
            <a:extLst>
              <a:ext uri="{FF2B5EF4-FFF2-40B4-BE49-F238E27FC236}">
                <a16:creationId xmlns:a16="http://schemas.microsoft.com/office/drawing/2014/main" id="{891CA8C7-A767-41C5-86F8-10C090F74667}"/>
              </a:ext>
            </a:extLst>
          </p:cNvPr>
          <p:cNvSpPr/>
          <p:nvPr/>
        </p:nvSpPr>
        <p:spPr>
          <a:xfrm>
            <a:off x="284440" y="2421317"/>
            <a:ext cx="3671411" cy="1356360"/>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The Second Law explains how rockets are able to accelerate and achieve high speeds by generating a large net force.</a:t>
            </a:r>
            <a:endParaRPr lang="en-US" sz="1650" dirty="0"/>
          </a:p>
        </p:txBody>
      </p:sp>
      <p:pic>
        <p:nvPicPr>
          <p:cNvPr id="23" name="Image 2" descr="preencoded.png">
            <a:extLst>
              <a:ext uri="{FF2B5EF4-FFF2-40B4-BE49-F238E27FC236}">
                <a16:creationId xmlns:a16="http://schemas.microsoft.com/office/drawing/2014/main" id="{325CAD9C-3277-471D-B2DA-45F4BF456DEA}"/>
              </a:ext>
            </a:extLst>
          </p:cNvPr>
          <p:cNvPicPr>
            <a:picLocks noChangeAspect="1"/>
          </p:cNvPicPr>
          <p:nvPr/>
        </p:nvPicPr>
        <p:blipFill>
          <a:blip r:embed="rId3"/>
          <a:stretch>
            <a:fillRect/>
          </a:stretch>
        </p:blipFill>
        <p:spPr>
          <a:xfrm>
            <a:off x="8236030" y="1375462"/>
            <a:ext cx="529709" cy="529709"/>
          </a:xfrm>
          <a:prstGeom prst="rect">
            <a:avLst/>
          </a:prstGeom>
        </p:spPr>
      </p:pic>
      <p:sp>
        <p:nvSpPr>
          <p:cNvPr id="24" name="Text 3">
            <a:extLst>
              <a:ext uri="{FF2B5EF4-FFF2-40B4-BE49-F238E27FC236}">
                <a16:creationId xmlns:a16="http://schemas.microsoft.com/office/drawing/2014/main" id="{EDFC4F17-8EEF-419C-AD53-C91F2D9D2962}"/>
              </a:ext>
            </a:extLst>
          </p:cNvPr>
          <p:cNvSpPr/>
          <p:nvPr/>
        </p:nvSpPr>
        <p:spPr>
          <a:xfrm>
            <a:off x="8236030" y="2116984"/>
            <a:ext cx="3177540" cy="331113"/>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Gravity and Acceleration</a:t>
            </a:r>
            <a:endParaRPr lang="en-US" sz="2050" dirty="0"/>
          </a:p>
        </p:txBody>
      </p:sp>
      <p:sp>
        <p:nvSpPr>
          <p:cNvPr id="25" name="Text 4">
            <a:extLst>
              <a:ext uri="{FF2B5EF4-FFF2-40B4-BE49-F238E27FC236}">
                <a16:creationId xmlns:a16="http://schemas.microsoft.com/office/drawing/2014/main" id="{562B30B2-8EA0-4667-8919-B3BF3A1D3648}"/>
              </a:ext>
            </a:extLst>
          </p:cNvPr>
          <p:cNvSpPr/>
          <p:nvPr/>
        </p:nvSpPr>
        <p:spPr>
          <a:xfrm>
            <a:off x="8236030" y="2575136"/>
            <a:ext cx="3671530" cy="1356360"/>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The Second Law governs the acceleration of objects due to gravity, such as a falling object or a projectile in motion.</a:t>
            </a:r>
            <a:endParaRPr lang="en-US" sz="1650" dirty="0"/>
          </a:p>
        </p:txBody>
      </p:sp>
      <p:pic>
        <p:nvPicPr>
          <p:cNvPr id="26" name="Image 3" descr="preencoded.png">
            <a:extLst>
              <a:ext uri="{FF2B5EF4-FFF2-40B4-BE49-F238E27FC236}">
                <a16:creationId xmlns:a16="http://schemas.microsoft.com/office/drawing/2014/main" id="{9096E0F5-61EA-4BBF-8B1B-BA09C501982A}"/>
              </a:ext>
            </a:extLst>
          </p:cNvPr>
          <p:cNvPicPr>
            <a:picLocks noChangeAspect="1"/>
          </p:cNvPicPr>
          <p:nvPr/>
        </p:nvPicPr>
        <p:blipFill>
          <a:blip r:embed="rId4"/>
          <a:stretch>
            <a:fillRect/>
          </a:stretch>
        </p:blipFill>
        <p:spPr>
          <a:xfrm>
            <a:off x="2424589" y="3933237"/>
            <a:ext cx="529709" cy="529709"/>
          </a:xfrm>
          <a:prstGeom prst="rect">
            <a:avLst/>
          </a:prstGeom>
        </p:spPr>
      </p:pic>
      <p:sp>
        <p:nvSpPr>
          <p:cNvPr id="27" name="Text 5">
            <a:extLst>
              <a:ext uri="{FF2B5EF4-FFF2-40B4-BE49-F238E27FC236}">
                <a16:creationId xmlns:a16="http://schemas.microsoft.com/office/drawing/2014/main" id="{DCDECA5D-959B-48ED-960B-E7E22CBCA182}"/>
              </a:ext>
            </a:extLst>
          </p:cNvPr>
          <p:cNvSpPr/>
          <p:nvPr/>
        </p:nvSpPr>
        <p:spPr>
          <a:xfrm>
            <a:off x="2424589" y="4674758"/>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Vehicle Dynamics</a:t>
            </a:r>
            <a:endParaRPr lang="en-US" sz="2050" dirty="0"/>
          </a:p>
        </p:txBody>
      </p:sp>
      <p:sp>
        <p:nvSpPr>
          <p:cNvPr id="28" name="Text 6">
            <a:extLst>
              <a:ext uri="{FF2B5EF4-FFF2-40B4-BE49-F238E27FC236}">
                <a16:creationId xmlns:a16="http://schemas.microsoft.com/office/drawing/2014/main" id="{107E8965-7444-4297-81A2-C2874A6ED635}"/>
              </a:ext>
            </a:extLst>
          </p:cNvPr>
          <p:cNvSpPr/>
          <p:nvPr/>
        </p:nvSpPr>
        <p:spPr>
          <a:xfrm>
            <a:off x="2424589" y="5132911"/>
            <a:ext cx="3671411" cy="1695450"/>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The Second Law is crucial in understanding the acceleration and braking of vehicles, which is essential for transportation engineering and safety.</a:t>
            </a:r>
            <a:endParaRPr lang="en-US" sz="1650" dirty="0"/>
          </a:p>
        </p:txBody>
      </p:sp>
      <p:pic>
        <p:nvPicPr>
          <p:cNvPr id="29" name="Image 4" descr="preencoded.png">
            <a:extLst>
              <a:ext uri="{FF2B5EF4-FFF2-40B4-BE49-F238E27FC236}">
                <a16:creationId xmlns:a16="http://schemas.microsoft.com/office/drawing/2014/main" id="{9CEBDE08-E569-45BD-8B83-D1FD70156A14}"/>
              </a:ext>
            </a:extLst>
          </p:cNvPr>
          <p:cNvPicPr>
            <a:picLocks noChangeAspect="1"/>
          </p:cNvPicPr>
          <p:nvPr/>
        </p:nvPicPr>
        <p:blipFill>
          <a:blip r:embed="rId5"/>
          <a:stretch>
            <a:fillRect/>
          </a:stretch>
        </p:blipFill>
        <p:spPr>
          <a:xfrm>
            <a:off x="7520704" y="4145049"/>
            <a:ext cx="529709" cy="529709"/>
          </a:xfrm>
          <a:prstGeom prst="rect">
            <a:avLst/>
          </a:prstGeom>
        </p:spPr>
      </p:pic>
      <p:sp>
        <p:nvSpPr>
          <p:cNvPr id="30" name="Text 7">
            <a:extLst>
              <a:ext uri="{FF2B5EF4-FFF2-40B4-BE49-F238E27FC236}">
                <a16:creationId xmlns:a16="http://schemas.microsoft.com/office/drawing/2014/main" id="{73019182-4083-477B-BE03-E28B9BEA7366}"/>
              </a:ext>
            </a:extLst>
          </p:cNvPr>
          <p:cNvSpPr/>
          <p:nvPr/>
        </p:nvSpPr>
        <p:spPr>
          <a:xfrm>
            <a:off x="7520704" y="4886570"/>
            <a:ext cx="2648903" cy="331113"/>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Biomechanics</a:t>
            </a:r>
            <a:endParaRPr lang="en-US" sz="2050" dirty="0"/>
          </a:p>
        </p:txBody>
      </p:sp>
      <p:sp>
        <p:nvSpPr>
          <p:cNvPr id="31" name="Text 8">
            <a:extLst>
              <a:ext uri="{FF2B5EF4-FFF2-40B4-BE49-F238E27FC236}">
                <a16:creationId xmlns:a16="http://schemas.microsoft.com/office/drawing/2014/main" id="{B7CB0DB5-E732-4850-9BDC-378AC7A10A44}"/>
              </a:ext>
            </a:extLst>
          </p:cNvPr>
          <p:cNvSpPr/>
          <p:nvPr/>
        </p:nvSpPr>
        <p:spPr>
          <a:xfrm>
            <a:off x="7520704" y="5344723"/>
            <a:ext cx="3671530" cy="1356360"/>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The Second Law can be applied to the motion of the human body, such as the acceleration of a limb during a physical activity.</a:t>
            </a:r>
            <a:endParaRPr lang="en-US" sz="1650" dirty="0"/>
          </a:p>
        </p:txBody>
      </p:sp>
    </p:spTree>
    <p:extLst>
      <p:ext uri="{BB962C8B-B14F-4D97-AF65-F5344CB8AC3E}">
        <p14:creationId xmlns:p14="http://schemas.microsoft.com/office/powerpoint/2010/main" val="305434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81FC9FA-0C19-4041-858E-90F278F5B2A4}"/>
              </a:ext>
            </a:extLst>
          </p:cNvPr>
          <p:cNvPicPr>
            <a:picLocks noChangeAspect="1"/>
          </p:cNvPicPr>
          <p:nvPr/>
        </p:nvPicPr>
        <p:blipFill>
          <a:blip r:embed="rId2"/>
          <a:stretch>
            <a:fillRect/>
          </a:stretch>
        </p:blipFill>
        <p:spPr>
          <a:xfrm>
            <a:off x="7827818" y="0"/>
            <a:ext cx="4364182" cy="6858000"/>
          </a:xfrm>
          <a:prstGeom prst="rect">
            <a:avLst/>
          </a:prstGeom>
        </p:spPr>
      </p:pic>
      <p:sp>
        <p:nvSpPr>
          <p:cNvPr id="5" name="Text 0">
            <a:extLst>
              <a:ext uri="{FF2B5EF4-FFF2-40B4-BE49-F238E27FC236}">
                <a16:creationId xmlns:a16="http://schemas.microsoft.com/office/drawing/2014/main" id="{BE971E1E-0C9E-4D0F-B1E1-D0FA713A58DA}"/>
              </a:ext>
            </a:extLst>
          </p:cNvPr>
          <p:cNvSpPr/>
          <p:nvPr/>
        </p:nvSpPr>
        <p:spPr>
          <a:xfrm>
            <a:off x="392008" y="1575619"/>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The Third Law of Motion</a:t>
            </a:r>
            <a:endParaRPr lang="en-US" sz="6150" dirty="0"/>
          </a:p>
        </p:txBody>
      </p:sp>
      <p:sp>
        <p:nvSpPr>
          <p:cNvPr id="6" name="Text 1">
            <a:extLst>
              <a:ext uri="{FF2B5EF4-FFF2-40B4-BE49-F238E27FC236}">
                <a16:creationId xmlns:a16="http://schemas.microsoft.com/office/drawing/2014/main" id="{D57B78F8-4EBC-41E4-B644-FCC9F807A6B0}"/>
              </a:ext>
            </a:extLst>
          </p:cNvPr>
          <p:cNvSpPr/>
          <p:nvPr/>
        </p:nvSpPr>
        <p:spPr>
          <a:xfrm>
            <a:off x="392008" y="387221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Newton's Third Law of Motion states that for every action, there is an equal and opposite reaction. This fundamental principle of physics governs the interactions between objects and helps explain a wide range of phenomena in the natural world.</a:t>
            </a:r>
            <a:endParaRPr lang="en-US" sz="1750" dirty="0"/>
          </a:p>
        </p:txBody>
      </p:sp>
    </p:spTree>
    <p:extLst>
      <p:ext uri="{BB962C8B-B14F-4D97-AF65-F5344CB8AC3E}">
        <p14:creationId xmlns:p14="http://schemas.microsoft.com/office/powerpoint/2010/main" val="1819937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0">
            <a:extLst>
              <a:ext uri="{FF2B5EF4-FFF2-40B4-BE49-F238E27FC236}">
                <a16:creationId xmlns:a16="http://schemas.microsoft.com/office/drawing/2014/main" id="{4B0B64BD-062D-4AF8-8022-533B1A76B7E7}"/>
              </a:ext>
            </a:extLst>
          </p:cNvPr>
          <p:cNvSpPr/>
          <p:nvPr/>
        </p:nvSpPr>
        <p:spPr>
          <a:xfrm>
            <a:off x="2086033" y="0"/>
            <a:ext cx="8253532"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Newton's Third Law in Action</a:t>
            </a:r>
            <a:endParaRPr lang="en-US" sz="4450" dirty="0"/>
          </a:p>
        </p:txBody>
      </p:sp>
      <p:pic>
        <p:nvPicPr>
          <p:cNvPr id="17" name="Image 1" descr="preencoded.png">
            <a:extLst>
              <a:ext uri="{FF2B5EF4-FFF2-40B4-BE49-F238E27FC236}">
                <a16:creationId xmlns:a16="http://schemas.microsoft.com/office/drawing/2014/main" id="{BB52FF2C-A2EC-4136-A111-E9FB47E09C45}"/>
              </a:ext>
            </a:extLst>
          </p:cNvPr>
          <p:cNvPicPr>
            <a:picLocks noChangeAspect="1"/>
          </p:cNvPicPr>
          <p:nvPr/>
        </p:nvPicPr>
        <p:blipFill>
          <a:blip r:embed="rId2"/>
          <a:stretch>
            <a:fillRect/>
          </a:stretch>
        </p:blipFill>
        <p:spPr>
          <a:xfrm>
            <a:off x="96982" y="997364"/>
            <a:ext cx="4347567" cy="907256"/>
          </a:xfrm>
          <a:prstGeom prst="rect">
            <a:avLst/>
          </a:prstGeom>
        </p:spPr>
      </p:pic>
      <p:sp>
        <p:nvSpPr>
          <p:cNvPr id="18" name="Text 1">
            <a:extLst>
              <a:ext uri="{FF2B5EF4-FFF2-40B4-BE49-F238E27FC236}">
                <a16:creationId xmlns:a16="http://schemas.microsoft.com/office/drawing/2014/main" id="{D14120AB-16EC-4E92-87C3-FF3AC0EE9397}"/>
              </a:ext>
            </a:extLst>
          </p:cNvPr>
          <p:cNvSpPr/>
          <p:nvPr/>
        </p:nvSpPr>
        <p:spPr>
          <a:xfrm>
            <a:off x="323796" y="22447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Pushing a Wall</a:t>
            </a:r>
            <a:endParaRPr lang="en-US" sz="2200" dirty="0"/>
          </a:p>
        </p:txBody>
      </p:sp>
      <p:sp>
        <p:nvSpPr>
          <p:cNvPr id="19" name="Text 2">
            <a:extLst>
              <a:ext uri="{FF2B5EF4-FFF2-40B4-BE49-F238E27FC236}">
                <a16:creationId xmlns:a16="http://schemas.microsoft.com/office/drawing/2014/main" id="{F1DEA750-D39C-4DC2-AAC2-6E43A067BC8A}"/>
              </a:ext>
            </a:extLst>
          </p:cNvPr>
          <p:cNvSpPr/>
          <p:nvPr/>
        </p:nvSpPr>
        <p:spPr>
          <a:xfrm>
            <a:off x="323796" y="2735200"/>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When you push against a wall, the wall exerts an equal and opposite force back on your hand.</a:t>
            </a:r>
            <a:endParaRPr lang="en-US" sz="1750" dirty="0"/>
          </a:p>
        </p:txBody>
      </p:sp>
      <p:pic>
        <p:nvPicPr>
          <p:cNvPr id="20" name="Image 2" descr="preencoded.png">
            <a:extLst>
              <a:ext uri="{FF2B5EF4-FFF2-40B4-BE49-F238E27FC236}">
                <a16:creationId xmlns:a16="http://schemas.microsoft.com/office/drawing/2014/main" id="{B6BB9D52-87FC-405C-B9E6-AFF508BF3793}"/>
              </a:ext>
            </a:extLst>
          </p:cNvPr>
          <p:cNvPicPr>
            <a:picLocks noChangeAspect="1"/>
          </p:cNvPicPr>
          <p:nvPr/>
        </p:nvPicPr>
        <p:blipFill>
          <a:blip r:embed="rId3"/>
          <a:stretch>
            <a:fillRect/>
          </a:stretch>
        </p:blipFill>
        <p:spPr>
          <a:xfrm>
            <a:off x="3723680" y="3971447"/>
            <a:ext cx="4347567" cy="907256"/>
          </a:xfrm>
          <a:prstGeom prst="rect">
            <a:avLst/>
          </a:prstGeom>
        </p:spPr>
      </p:pic>
      <p:sp>
        <p:nvSpPr>
          <p:cNvPr id="21" name="Text 3">
            <a:extLst>
              <a:ext uri="{FF2B5EF4-FFF2-40B4-BE49-F238E27FC236}">
                <a16:creationId xmlns:a16="http://schemas.microsoft.com/office/drawing/2014/main" id="{0D3F17BC-8E17-4EDA-AFBB-7B45211DF67D}"/>
              </a:ext>
            </a:extLst>
          </p:cNvPr>
          <p:cNvSpPr/>
          <p:nvPr/>
        </p:nvSpPr>
        <p:spPr>
          <a:xfrm>
            <a:off x="3950494" y="52188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Jumping</a:t>
            </a:r>
            <a:endParaRPr lang="en-US" sz="2200" dirty="0"/>
          </a:p>
        </p:txBody>
      </p:sp>
      <p:sp>
        <p:nvSpPr>
          <p:cNvPr id="22" name="Text 4">
            <a:extLst>
              <a:ext uri="{FF2B5EF4-FFF2-40B4-BE49-F238E27FC236}">
                <a16:creationId xmlns:a16="http://schemas.microsoft.com/office/drawing/2014/main" id="{C842E117-1647-40BA-B10B-E30B4A02C0E8}"/>
              </a:ext>
            </a:extLst>
          </p:cNvPr>
          <p:cNvSpPr/>
          <p:nvPr/>
        </p:nvSpPr>
        <p:spPr>
          <a:xfrm>
            <a:off x="3950494" y="5709283"/>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As you push off the ground, the ground pushes back up on your feet with the same force, propelling you into the air.</a:t>
            </a:r>
            <a:endParaRPr lang="en-US" sz="1750" dirty="0"/>
          </a:p>
        </p:txBody>
      </p:sp>
      <p:pic>
        <p:nvPicPr>
          <p:cNvPr id="23" name="Image 3" descr="preencoded.png">
            <a:extLst>
              <a:ext uri="{FF2B5EF4-FFF2-40B4-BE49-F238E27FC236}">
                <a16:creationId xmlns:a16="http://schemas.microsoft.com/office/drawing/2014/main" id="{5E86F5F9-D7D9-4AC5-A913-E1696CCC92D1}"/>
              </a:ext>
            </a:extLst>
          </p:cNvPr>
          <p:cNvPicPr>
            <a:picLocks noChangeAspect="1"/>
          </p:cNvPicPr>
          <p:nvPr/>
        </p:nvPicPr>
        <p:blipFill>
          <a:blip r:embed="rId4"/>
          <a:stretch>
            <a:fillRect/>
          </a:stretch>
        </p:blipFill>
        <p:spPr>
          <a:xfrm>
            <a:off x="7844433" y="997364"/>
            <a:ext cx="4347567" cy="907256"/>
          </a:xfrm>
          <a:prstGeom prst="rect">
            <a:avLst/>
          </a:prstGeom>
        </p:spPr>
      </p:pic>
      <p:sp>
        <p:nvSpPr>
          <p:cNvPr id="24" name="Text 5">
            <a:extLst>
              <a:ext uri="{FF2B5EF4-FFF2-40B4-BE49-F238E27FC236}">
                <a16:creationId xmlns:a16="http://schemas.microsoft.com/office/drawing/2014/main" id="{6C2B71E3-618D-4B3E-9DDE-8209D91FC206}"/>
              </a:ext>
            </a:extLst>
          </p:cNvPr>
          <p:cNvSpPr/>
          <p:nvPr/>
        </p:nvSpPr>
        <p:spPr>
          <a:xfrm>
            <a:off x="8071247" y="22447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Throwing a Ball</a:t>
            </a:r>
            <a:endParaRPr lang="en-US" sz="2200" dirty="0"/>
          </a:p>
        </p:txBody>
      </p:sp>
      <p:sp>
        <p:nvSpPr>
          <p:cNvPr id="25" name="Text 6">
            <a:extLst>
              <a:ext uri="{FF2B5EF4-FFF2-40B4-BE49-F238E27FC236}">
                <a16:creationId xmlns:a16="http://schemas.microsoft.com/office/drawing/2014/main" id="{BD0748E9-7F37-43DB-9FD2-1F39AACD335C}"/>
              </a:ext>
            </a:extLst>
          </p:cNvPr>
          <p:cNvSpPr/>
          <p:nvPr/>
        </p:nvSpPr>
        <p:spPr>
          <a:xfrm>
            <a:off x="8071247" y="2735200"/>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When you throw a ball, the ball exerts a force back on your hand, causing your hand to recoil slightly.</a:t>
            </a:r>
            <a:endParaRPr lang="en-US" sz="1750" dirty="0"/>
          </a:p>
        </p:txBody>
      </p:sp>
    </p:spTree>
    <p:extLst>
      <p:ext uri="{BB962C8B-B14F-4D97-AF65-F5344CB8AC3E}">
        <p14:creationId xmlns:p14="http://schemas.microsoft.com/office/powerpoint/2010/main" val="320689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EF6E47E0-D9F2-427B-B5A9-88B2D110A39F}"/>
              </a:ext>
            </a:extLst>
          </p:cNvPr>
          <p:cNvSpPr/>
          <p:nvPr/>
        </p:nvSpPr>
        <p:spPr>
          <a:xfrm>
            <a:off x="4635579" y="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Understanding the Third Law</a:t>
            </a:r>
            <a:endParaRPr lang="en-US" sz="4450" dirty="0"/>
          </a:p>
        </p:txBody>
      </p:sp>
      <p:sp>
        <p:nvSpPr>
          <p:cNvPr id="5" name="Shape 1">
            <a:extLst>
              <a:ext uri="{FF2B5EF4-FFF2-40B4-BE49-F238E27FC236}">
                <a16:creationId xmlns:a16="http://schemas.microsoft.com/office/drawing/2014/main" id="{EC18E816-EC3F-4444-9388-F058DE77A9A2}"/>
              </a:ext>
            </a:extLst>
          </p:cNvPr>
          <p:cNvSpPr/>
          <p:nvPr/>
        </p:nvSpPr>
        <p:spPr>
          <a:xfrm>
            <a:off x="4635579" y="1757720"/>
            <a:ext cx="3664863" cy="2773799"/>
          </a:xfrm>
          <a:prstGeom prst="roundRect">
            <a:avLst>
              <a:gd name="adj" fmla="val 3435"/>
            </a:avLst>
          </a:prstGeom>
          <a:solidFill>
            <a:srgbClr val="31136C"/>
          </a:solidFill>
          <a:ln w="7620">
            <a:solidFill>
              <a:srgbClr val="4A2C85"/>
            </a:solidFill>
            <a:prstDash val="solid"/>
          </a:ln>
        </p:spPr>
      </p:sp>
      <p:sp>
        <p:nvSpPr>
          <p:cNvPr id="6" name="Text 2">
            <a:extLst>
              <a:ext uri="{FF2B5EF4-FFF2-40B4-BE49-F238E27FC236}">
                <a16:creationId xmlns:a16="http://schemas.microsoft.com/office/drawing/2014/main" id="{D34B6B63-F092-4291-B386-15F315B5862D}"/>
              </a:ext>
            </a:extLst>
          </p:cNvPr>
          <p:cNvSpPr/>
          <p:nvPr/>
        </p:nvSpPr>
        <p:spPr>
          <a:xfrm>
            <a:off x="4870013" y="19921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Forces in Pairs</a:t>
            </a:r>
            <a:endParaRPr lang="en-US" sz="2200" dirty="0"/>
          </a:p>
        </p:txBody>
      </p:sp>
      <p:sp>
        <p:nvSpPr>
          <p:cNvPr id="7" name="Text 3">
            <a:extLst>
              <a:ext uri="{FF2B5EF4-FFF2-40B4-BE49-F238E27FC236}">
                <a16:creationId xmlns:a16="http://schemas.microsoft.com/office/drawing/2014/main" id="{608E2BBD-4C08-4072-AF2E-65E8FC8F5C86}"/>
              </a:ext>
            </a:extLst>
          </p:cNvPr>
          <p:cNvSpPr/>
          <p:nvPr/>
        </p:nvSpPr>
        <p:spPr>
          <a:xfrm>
            <a:off x="4870013" y="2482572"/>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Third Law states that forces always come in pairs - equal action and reaction forces that act on different objects.</a:t>
            </a:r>
            <a:endParaRPr lang="en-US" sz="1750" dirty="0"/>
          </a:p>
        </p:txBody>
      </p:sp>
      <p:sp>
        <p:nvSpPr>
          <p:cNvPr id="8" name="Shape 4">
            <a:extLst>
              <a:ext uri="{FF2B5EF4-FFF2-40B4-BE49-F238E27FC236}">
                <a16:creationId xmlns:a16="http://schemas.microsoft.com/office/drawing/2014/main" id="{9193238D-5C88-4253-B6FD-C770E9D92313}"/>
              </a:ext>
            </a:extLst>
          </p:cNvPr>
          <p:cNvSpPr/>
          <p:nvPr/>
        </p:nvSpPr>
        <p:spPr>
          <a:xfrm>
            <a:off x="8527256" y="1757720"/>
            <a:ext cx="3664863" cy="2773799"/>
          </a:xfrm>
          <a:prstGeom prst="roundRect">
            <a:avLst>
              <a:gd name="adj" fmla="val 3435"/>
            </a:avLst>
          </a:prstGeom>
          <a:solidFill>
            <a:srgbClr val="31136C"/>
          </a:solidFill>
          <a:ln w="7620">
            <a:solidFill>
              <a:srgbClr val="4A2C85"/>
            </a:solidFill>
            <a:prstDash val="solid"/>
          </a:ln>
        </p:spPr>
      </p:sp>
      <p:sp>
        <p:nvSpPr>
          <p:cNvPr id="9" name="Text 5">
            <a:extLst>
              <a:ext uri="{FF2B5EF4-FFF2-40B4-BE49-F238E27FC236}">
                <a16:creationId xmlns:a16="http://schemas.microsoft.com/office/drawing/2014/main" id="{AF627C6E-AD40-49D7-891B-8654901A95A5}"/>
              </a:ext>
            </a:extLst>
          </p:cNvPr>
          <p:cNvSpPr/>
          <p:nvPr/>
        </p:nvSpPr>
        <p:spPr>
          <a:xfrm>
            <a:off x="8761690" y="1992154"/>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Magnitude and Direction</a:t>
            </a:r>
            <a:endParaRPr lang="en-US" sz="2200" dirty="0"/>
          </a:p>
        </p:txBody>
      </p:sp>
      <p:sp>
        <p:nvSpPr>
          <p:cNvPr id="10" name="Text 6">
            <a:extLst>
              <a:ext uri="{FF2B5EF4-FFF2-40B4-BE49-F238E27FC236}">
                <a16:creationId xmlns:a16="http://schemas.microsoft.com/office/drawing/2014/main" id="{F1CF7863-C2E7-4D9E-9C70-9AC709FCBFA4}"/>
              </a:ext>
            </a:extLst>
          </p:cNvPr>
          <p:cNvSpPr/>
          <p:nvPr/>
        </p:nvSpPr>
        <p:spPr>
          <a:xfrm>
            <a:off x="8761690" y="283690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action and reaction forces have the same magnitude but act in opposite directions on the two interacting objects.</a:t>
            </a:r>
            <a:endParaRPr lang="en-US" sz="1750" dirty="0"/>
          </a:p>
        </p:txBody>
      </p:sp>
      <p:sp>
        <p:nvSpPr>
          <p:cNvPr id="11" name="Shape 7">
            <a:extLst>
              <a:ext uri="{FF2B5EF4-FFF2-40B4-BE49-F238E27FC236}">
                <a16:creationId xmlns:a16="http://schemas.microsoft.com/office/drawing/2014/main" id="{97CA7AA6-02D9-49CA-9FC8-38CDFFC03610}"/>
              </a:ext>
            </a:extLst>
          </p:cNvPr>
          <p:cNvSpPr/>
          <p:nvPr/>
        </p:nvSpPr>
        <p:spPr>
          <a:xfrm>
            <a:off x="4635579" y="4758333"/>
            <a:ext cx="7556421" cy="1685092"/>
          </a:xfrm>
          <a:prstGeom prst="roundRect">
            <a:avLst>
              <a:gd name="adj" fmla="val 5654"/>
            </a:avLst>
          </a:prstGeom>
          <a:solidFill>
            <a:srgbClr val="31136C"/>
          </a:solidFill>
          <a:ln w="7620">
            <a:solidFill>
              <a:srgbClr val="4A2C85"/>
            </a:solidFill>
            <a:prstDash val="solid"/>
          </a:ln>
        </p:spPr>
      </p:sp>
      <p:sp>
        <p:nvSpPr>
          <p:cNvPr id="12" name="Text 8">
            <a:extLst>
              <a:ext uri="{FF2B5EF4-FFF2-40B4-BE49-F238E27FC236}">
                <a16:creationId xmlns:a16="http://schemas.microsoft.com/office/drawing/2014/main" id="{F41446DF-9FE2-4787-A70D-46F232F53BFA}"/>
              </a:ext>
            </a:extLst>
          </p:cNvPr>
          <p:cNvSpPr/>
          <p:nvPr/>
        </p:nvSpPr>
        <p:spPr>
          <a:xfrm>
            <a:off x="4870013" y="4992767"/>
            <a:ext cx="3413522"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Real-World Applications</a:t>
            </a:r>
            <a:endParaRPr lang="en-US" sz="2200" dirty="0"/>
          </a:p>
        </p:txBody>
      </p:sp>
      <p:sp>
        <p:nvSpPr>
          <p:cNvPr id="13" name="Text 9">
            <a:extLst>
              <a:ext uri="{FF2B5EF4-FFF2-40B4-BE49-F238E27FC236}">
                <a16:creationId xmlns:a16="http://schemas.microsoft.com/office/drawing/2014/main" id="{CDB0E621-52C3-4F8C-AC17-D5C693A42D9E}"/>
              </a:ext>
            </a:extLst>
          </p:cNvPr>
          <p:cNvSpPr/>
          <p:nvPr/>
        </p:nvSpPr>
        <p:spPr>
          <a:xfrm>
            <a:off x="4870013" y="5483185"/>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Understanding the Third Law is crucial for explaining phenomena in fields like engineering, sports, and transportation.</a:t>
            </a:r>
            <a:endParaRPr lang="en-US" sz="1750" dirty="0"/>
          </a:p>
        </p:txBody>
      </p:sp>
      <p:pic>
        <p:nvPicPr>
          <p:cNvPr id="14" name="Picture 13">
            <a:extLst>
              <a:ext uri="{FF2B5EF4-FFF2-40B4-BE49-F238E27FC236}">
                <a16:creationId xmlns:a16="http://schemas.microsoft.com/office/drawing/2014/main" id="{D6F8B042-F51A-4FCA-A243-5AFAAA0934E6}"/>
              </a:ext>
            </a:extLst>
          </p:cNvPr>
          <p:cNvPicPr>
            <a:picLocks noChangeAspect="1"/>
          </p:cNvPicPr>
          <p:nvPr/>
        </p:nvPicPr>
        <p:blipFill>
          <a:blip r:embed="rId2"/>
          <a:stretch>
            <a:fillRect/>
          </a:stretch>
        </p:blipFill>
        <p:spPr>
          <a:xfrm>
            <a:off x="0" y="0"/>
            <a:ext cx="4401145" cy="6858000"/>
          </a:xfrm>
          <a:prstGeom prst="rect">
            <a:avLst/>
          </a:prstGeom>
        </p:spPr>
      </p:pic>
    </p:spTree>
    <p:extLst>
      <p:ext uri="{BB962C8B-B14F-4D97-AF65-F5344CB8AC3E}">
        <p14:creationId xmlns:p14="http://schemas.microsoft.com/office/powerpoint/2010/main" val="1801292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a:xfrm>
            <a:off x="5012502" y="842440"/>
            <a:ext cx="4718304" cy="1069848"/>
          </a:xfrm>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a:xfrm>
            <a:off x="6462820" y="2240280"/>
            <a:ext cx="4709160" cy="4159725"/>
          </a:xfrm>
        </p:spPr>
        <p:txBody>
          <a:bodyPr/>
          <a:lstStyle/>
          <a:p>
            <a:r>
              <a:rPr lang="en-US" dirty="0"/>
              <a:t>Our Team Members:-</a:t>
            </a:r>
          </a:p>
          <a:p>
            <a:pPr marL="342900" indent="-342900">
              <a:buFont typeface="Wingdings" panose="05000000000000000000" pitchFamily="2" charset="2"/>
              <a:buChar char="v"/>
            </a:pPr>
            <a:r>
              <a:rPr lang="en-US" dirty="0">
                <a:gradFill>
                  <a:gsLst>
                    <a:gs pos="79000">
                      <a:srgbClr val="FEB52B"/>
                    </a:gs>
                    <a:gs pos="49000">
                      <a:srgbClr val="F01688"/>
                    </a:gs>
                    <a:gs pos="19000">
                      <a:srgbClr val="6A23F1"/>
                    </a:gs>
                  </a:gsLst>
                  <a:lin ang="5400000" scaled="1"/>
                </a:gradFill>
                <a:latin typeface="Eras Bold ITC" panose="020B0907030504020204" pitchFamily="34" charset="0"/>
              </a:rPr>
              <a:t>NATHUL</a:t>
            </a:r>
            <a:endParaRPr lang="en-US" dirty="0">
              <a:gradFill>
                <a:gsLst>
                  <a:gs pos="79000">
                    <a:srgbClr val="FEB52B"/>
                  </a:gs>
                  <a:gs pos="49000">
                    <a:srgbClr val="F01688"/>
                  </a:gs>
                  <a:gs pos="19000">
                    <a:srgbClr val="6A23F1"/>
                  </a:gs>
                </a:gsLst>
                <a:lin ang="5400000" scaled="1"/>
              </a:gradFill>
            </a:endParaRPr>
          </a:p>
          <a:p>
            <a:pPr marL="342900" indent="-342900">
              <a:buFont typeface="Wingdings" panose="05000000000000000000" pitchFamily="2" charset="2"/>
              <a:buChar char="v"/>
            </a:pPr>
            <a:r>
              <a:rPr lang="en-US" dirty="0">
                <a:gradFill>
                  <a:gsLst>
                    <a:gs pos="31000">
                      <a:srgbClr val="FEB52B"/>
                    </a:gs>
                    <a:gs pos="82000">
                      <a:srgbClr val="F01688"/>
                    </a:gs>
                    <a:gs pos="51000">
                      <a:srgbClr val="6A23F1"/>
                    </a:gs>
                  </a:gsLst>
                  <a:lin ang="5400000" scaled="1"/>
                </a:gradFill>
                <a:latin typeface="Eras Bold ITC" panose="020B0907030504020204" pitchFamily="34" charset="0"/>
              </a:rPr>
              <a:t>HARI </a:t>
            </a:r>
          </a:p>
          <a:p>
            <a:pPr marL="342900" indent="-342900">
              <a:buFont typeface="Wingdings" panose="05000000000000000000" pitchFamily="2" charset="2"/>
              <a:buChar char="v"/>
            </a:pPr>
            <a:r>
              <a:rPr lang="en-US" dirty="0">
                <a:gradFill>
                  <a:gsLst>
                    <a:gs pos="31000">
                      <a:srgbClr val="8822EE"/>
                    </a:gs>
                    <a:gs pos="82000">
                      <a:srgbClr val="F01688"/>
                    </a:gs>
                    <a:gs pos="51000">
                      <a:srgbClr val="92D050"/>
                    </a:gs>
                  </a:gsLst>
                  <a:lin ang="5400000" scaled="1"/>
                </a:gradFill>
                <a:latin typeface="Eras Bold ITC" panose="020B0907030504020204" pitchFamily="34" charset="0"/>
              </a:rPr>
              <a:t>KAASI</a:t>
            </a:r>
          </a:p>
          <a:p>
            <a:pPr marL="342900" indent="-342900">
              <a:buFont typeface="Wingdings" panose="05000000000000000000" pitchFamily="2" charset="2"/>
              <a:buChar char="v"/>
            </a:pPr>
            <a:r>
              <a:rPr lang="en-US" dirty="0">
                <a:gradFill>
                  <a:gsLst>
                    <a:gs pos="31000">
                      <a:srgbClr val="8822EE"/>
                    </a:gs>
                    <a:gs pos="52000">
                      <a:srgbClr val="F01688"/>
                    </a:gs>
                    <a:gs pos="82000">
                      <a:srgbClr val="92D050"/>
                    </a:gs>
                  </a:gsLst>
                  <a:lin ang="5400000" scaled="1"/>
                </a:gradFill>
                <a:latin typeface="Eras Bold ITC" panose="020B0907030504020204" pitchFamily="34" charset="0"/>
              </a:rPr>
              <a:t>SURYA</a:t>
            </a:r>
          </a:p>
          <a:p>
            <a:pPr marL="342900" indent="-342900">
              <a:buFont typeface="Wingdings" panose="05000000000000000000" pitchFamily="2" charset="2"/>
              <a:buChar char="v"/>
            </a:pPr>
            <a:r>
              <a:rPr lang="en-US" dirty="0">
                <a:gradFill>
                  <a:gsLst>
                    <a:gs pos="31000">
                      <a:srgbClr val="8822EE"/>
                    </a:gs>
                    <a:gs pos="52000">
                      <a:srgbClr val="F01688"/>
                    </a:gs>
                    <a:gs pos="82000">
                      <a:srgbClr val="92D050"/>
                    </a:gs>
                  </a:gsLst>
                  <a:lin ang="5400000" scaled="1"/>
                </a:gradFill>
                <a:latin typeface="Eras Bold ITC" panose="020B0907030504020204" pitchFamily="34" charset="0"/>
              </a:rPr>
              <a:t>RUDHRESH</a:t>
            </a:r>
          </a:p>
          <a:p>
            <a:pPr marL="342900" indent="-342900">
              <a:buFont typeface="Wingdings" panose="05000000000000000000" pitchFamily="2" charset="2"/>
              <a:buChar char="v"/>
            </a:pPr>
            <a:r>
              <a:rPr lang="en-US" dirty="0">
                <a:gradFill>
                  <a:gsLst>
                    <a:gs pos="82000">
                      <a:srgbClr val="BA20DB"/>
                    </a:gs>
                    <a:gs pos="55000">
                      <a:srgbClr val="2F21F3"/>
                    </a:gs>
                    <a:gs pos="37000">
                      <a:srgbClr val="92D050"/>
                    </a:gs>
                  </a:gsLst>
                  <a:lin ang="5400000" scaled="1"/>
                </a:gradFill>
                <a:latin typeface="Eras Bold ITC" panose="020B0907030504020204" pitchFamily="34" charset="0"/>
              </a:rPr>
              <a:t>KIRUTHIK PRANAV</a:t>
            </a:r>
          </a:p>
          <a:p>
            <a:pPr marL="342900" indent="-342900">
              <a:buFont typeface="Wingdings" panose="05000000000000000000" pitchFamily="2" charset="2"/>
              <a:buChar char="v"/>
            </a:pPr>
            <a:r>
              <a:rPr lang="en-US" dirty="0">
                <a:gradFill>
                  <a:gsLst>
                    <a:gs pos="82000">
                      <a:srgbClr val="BA20DB"/>
                    </a:gs>
                    <a:gs pos="55000">
                      <a:srgbClr val="2F21F3"/>
                    </a:gs>
                    <a:gs pos="37000">
                      <a:srgbClr val="92D050"/>
                    </a:gs>
                  </a:gsLst>
                  <a:lin ang="5400000" scaled="1"/>
                </a:gradFill>
                <a:latin typeface="Eras Bold ITC" panose="020B0907030504020204" pitchFamily="34" charset="0"/>
              </a:rPr>
              <a:t>PAVAN BALA</a:t>
            </a:r>
          </a:p>
          <a:p>
            <a:pPr marL="342900" indent="-342900">
              <a:buFont typeface="Wingdings" panose="05000000000000000000" pitchFamily="2" charset="2"/>
              <a:buChar char="v"/>
            </a:pPr>
            <a:r>
              <a:rPr lang="en-US" dirty="0">
                <a:gradFill>
                  <a:gsLst>
                    <a:gs pos="57000">
                      <a:srgbClr val="FEB52B"/>
                    </a:gs>
                    <a:gs pos="55000">
                      <a:srgbClr val="2F21F3"/>
                    </a:gs>
                    <a:gs pos="37000">
                      <a:srgbClr val="92D050"/>
                    </a:gs>
                  </a:gsLst>
                  <a:lin ang="5400000" scaled="1"/>
                </a:gradFill>
                <a:latin typeface="Eras Bold ITC" panose="020B0907030504020204" pitchFamily="34" charset="0"/>
              </a:rPr>
              <a:t>SANJITH RAM</a:t>
            </a:r>
          </a:p>
          <a:p>
            <a:endParaRPr lang="en-US" dirty="0">
              <a:latin typeface="Eras Bold ITC" panose="020B0907030504020204" pitchFamily="34" charset="0"/>
            </a:endParaRPr>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D55608-9092-4AF7-AD59-814075075DBC}"/>
              </a:ext>
            </a:extLst>
          </p:cNvPr>
          <p:cNvPicPr>
            <a:picLocks noChangeAspect="1"/>
          </p:cNvPicPr>
          <p:nvPr/>
        </p:nvPicPr>
        <p:blipFill>
          <a:blip r:embed="rId2"/>
          <a:stretch>
            <a:fillRect/>
          </a:stretch>
        </p:blipFill>
        <p:spPr>
          <a:xfrm>
            <a:off x="0" y="0"/>
            <a:ext cx="4273826" cy="6858000"/>
          </a:xfrm>
          <a:prstGeom prst="rect">
            <a:avLst/>
          </a:prstGeom>
        </p:spPr>
      </p:pic>
      <p:sp>
        <p:nvSpPr>
          <p:cNvPr id="3" name="Text 0">
            <a:extLst>
              <a:ext uri="{FF2B5EF4-FFF2-40B4-BE49-F238E27FC236}">
                <a16:creationId xmlns:a16="http://schemas.microsoft.com/office/drawing/2014/main" id="{1F9E88CD-FE51-4F09-8C86-E26D120807AC}"/>
              </a:ext>
            </a:extLst>
          </p:cNvPr>
          <p:cNvSpPr/>
          <p:nvPr/>
        </p:nvSpPr>
        <p:spPr>
          <a:xfrm>
            <a:off x="4941213" y="219711"/>
            <a:ext cx="7250787"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Exploring the World of Forces</a:t>
            </a:r>
            <a:endParaRPr lang="en-US" sz="4400" dirty="0"/>
          </a:p>
        </p:txBody>
      </p:sp>
      <p:sp>
        <p:nvSpPr>
          <p:cNvPr id="4" name="Text 1">
            <a:extLst>
              <a:ext uri="{FF2B5EF4-FFF2-40B4-BE49-F238E27FC236}">
                <a16:creationId xmlns:a16="http://schemas.microsoft.com/office/drawing/2014/main" id="{1C171F6F-EE6A-4DDE-804F-046DFBF2D38D}"/>
              </a:ext>
            </a:extLst>
          </p:cNvPr>
          <p:cNvSpPr/>
          <p:nvPr/>
        </p:nvSpPr>
        <p:spPr>
          <a:xfrm>
            <a:off x="4723447" y="923728"/>
            <a:ext cx="7468553" cy="5714561"/>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rPr>
              <a:t>What is a Force  ?</a:t>
            </a:r>
          </a:p>
          <a:p>
            <a:pPr marL="342900" indent="-342900">
              <a:lnSpc>
                <a:spcPts val="3000"/>
              </a:lnSpc>
              <a:buFont typeface="Wingdings" panose="05000000000000000000" pitchFamily="2" charset="2"/>
              <a:buChar char="q"/>
            </a:pPr>
            <a:r>
              <a:rPr lang="en-US" sz="1850" kern="0" spc="-38" dirty="0">
                <a:solidFill>
                  <a:schemeClr val="bg1"/>
                </a:solidFill>
                <a:latin typeface="Source Sans Pro" pitchFamily="34" charset="0"/>
                <a:ea typeface="Source Sans Pro" pitchFamily="34" charset="-122"/>
              </a:rPr>
              <a:t>Force is defined as an external cause that changes or tends to change the state of the body once applied</a:t>
            </a:r>
          </a:p>
          <a:p>
            <a:pPr marL="0" indent="0">
              <a:lnSpc>
                <a:spcPts val="3000"/>
              </a:lnSpc>
              <a:buNone/>
            </a:pPr>
            <a:endParaRPr lang="en-US" sz="1850" kern="0" spc="-38" dirty="0">
              <a:solidFill>
                <a:schemeClr val="bg1"/>
              </a:solidFill>
              <a:latin typeface="Source Sans Pro" pitchFamily="34" charset="0"/>
              <a:ea typeface="Source Sans Pro" pitchFamily="34" charset="-122"/>
            </a:endParaRPr>
          </a:p>
          <a:p>
            <a:pPr marL="0" indent="0">
              <a:lnSpc>
                <a:spcPts val="3000"/>
              </a:lnSpc>
              <a:buNone/>
            </a:pPr>
            <a:r>
              <a:rPr lang="en-US" sz="1850" kern="0" spc="-38" dirty="0">
                <a:solidFill>
                  <a:schemeClr val="bg1"/>
                </a:solidFill>
                <a:latin typeface="Source Sans Pro" pitchFamily="34" charset="0"/>
                <a:ea typeface="Source Sans Pro" pitchFamily="34" charset="-122"/>
              </a:rPr>
              <a:t>WHAT ARE THE LAWS OF MOTION?</a:t>
            </a:r>
          </a:p>
          <a:p>
            <a:pPr marL="342900" indent="-342900">
              <a:lnSpc>
                <a:spcPts val="3000"/>
              </a:lnSpc>
              <a:buFont typeface="Wingdings" panose="05000000000000000000" pitchFamily="2" charset="2"/>
              <a:buChar char="q"/>
            </a:pPr>
            <a:r>
              <a:rPr lang="en-US" sz="1850" kern="0" spc="-38" dirty="0">
                <a:solidFill>
                  <a:schemeClr val="bg1"/>
                </a:solidFill>
                <a:latin typeface="Source Sans Pro" pitchFamily="34" charset="0"/>
                <a:ea typeface="Source Sans Pro" pitchFamily="34" charset="-122"/>
              </a:rPr>
              <a:t> FIRST LAW – First law of motion: An object continues to be in a state of</a:t>
            </a:r>
          </a:p>
          <a:p>
            <a:pPr>
              <a:lnSpc>
                <a:spcPts val="3000"/>
              </a:lnSpc>
            </a:pPr>
            <a:r>
              <a:rPr lang="en-US" sz="1850" kern="0" spc="-38" dirty="0">
                <a:solidFill>
                  <a:schemeClr val="bg1"/>
                </a:solidFill>
                <a:latin typeface="Source Sans Pro" pitchFamily="34" charset="0"/>
                <a:ea typeface="Source Sans Pro" pitchFamily="34" charset="-122"/>
              </a:rPr>
              <a:t>          rest or of uniform motion along a straight line unless acted upon by an   </a:t>
            </a:r>
          </a:p>
          <a:p>
            <a:pPr>
              <a:lnSpc>
                <a:spcPts val="3000"/>
              </a:lnSpc>
            </a:pPr>
            <a:r>
              <a:rPr lang="en-US" sz="1850" kern="0" spc="-38" dirty="0">
                <a:solidFill>
                  <a:schemeClr val="bg1"/>
                </a:solidFill>
                <a:latin typeface="Source Sans Pro" pitchFamily="34" charset="0"/>
                <a:ea typeface="Source Sans Pro" pitchFamily="34" charset="-122"/>
              </a:rPr>
              <a:t>           unbalanced force.</a:t>
            </a:r>
          </a:p>
          <a:p>
            <a:pPr marL="342900" indent="-342900">
              <a:lnSpc>
                <a:spcPts val="3000"/>
              </a:lnSpc>
              <a:buFont typeface="Wingdings" panose="05000000000000000000" pitchFamily="2" charset="2"/>
              <a:buChar char="q"/>
            </a:pPr>
            <a:r>
              <a:rPr lang="en-US" sz="1850" kern="0" spc="-38" dirty="0">
                <a:solidFill>
                  <a:schemeClr val="bg1"/>
                </a:solidFill>
                <a:latin typeface="Source Sans Pro" pitchFamily="34" charset="0"/>
                <a:ea typeface="Source Sans Pro" pitchFamily="34" charset="-122"/>
              </a:rPr>
              <a:t>SECOND LAW   -  The change rate of an object’s momentum is proportional to the applied unbalanced force in the direction of the force.</a:t>
            </a:r>
          </a:p>
          <a:p>
            <a:pPr marL="342900" indent="-342900">
              <a:lnSpc>
                <a:spcPts val="3000"/>
              </a:lnSpc>
              <a:buFont typeface="Wingdings" panose="05000000000000000000" pitchFamily="2" charset="2"/>
              <a:buChar char="q"/>
            </a:pPr>
            <a:r>
              <a:rPr lang="en-US" sz="1850" kern="0" spc="-38" dirty="0">
                <a:solidFill>
                  <a:schemeClr val="bg1"/>
                </a:solidFill>
                <a:latin typeface="Source Sans Pro" pitchFamily="34" charset="0"/>
                <a:ea typeface="Source Sans Pro" pitchFamily="34" charset="-122"/>
              </a:rPr>
              <a:t>THIRD LAW  - To every action, there is an equal and opposite reaction and they act on two different bodies.</a:t>
            </a:r>
          </a:p>
          <a:p>
            <a:pPr marL="342900" indent="-342900">
              <a:lnSpc>
                <a:spcPts val="3000"/>
              </a:lnSpc>
              <a:buFont typeface="Wingdings" panose="05000000000000000000" pitchFamily="2" charset="2"/>
              <a:buChar char="Ø"/>
            </a:pPr>
            <a:endParaRPr lang="en-US" sz="1850" dirty="0">
              <a:solidFill>
                <a:schemeClr val="bg1"/>
              </a:solidFill>
            </a:endParaRPr>
          </a:p>
        </p:txBody>
      </p:sp>
    </p:spTree>
    <p:extLst>
      <p:ext uri="{BB962C8B-B14F-4D97-AF65-F5344CB8AC3E}">
        <p14:creationId xmlns:p14="http://schemas.microsoft.com/office/powerpoint/2010/main" val="121321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218140" y="32004"/>
            <a:ext cx="8878824" cy="1069848"/>
          </a:xfrm>
        </p:spPr>
        <p:txBody>
          <a:bodyPr>
            <a:normAutofit/>
          </a:bodyPr>
          <a:lstStyle/>
          <a:p>
            <a:r>
              <a:rPr lang="en-US" sz="4000" b="1" spc="600" dirty="0">
                <a:ln w="28575">
                  <a:noFill/>
                  <a:prstDash val="solid"/>
                </a:ln>
                <a:gradFill>
                  <a:gsLst>
                    <a:gs pos="36000">
                      <a:srgbClr val="FEB52B"/>
                    </a:gs>
                    <a:gs pos="62000">
                      <a:srgbClr val="E218A3"/>
                    </a:gs>
                    <a:gs pos="83000">
                      <a:srgbClr val="6F22E3"/>
                    </a:gs>
                  </a:gsLst>
                  <a:lin ang="5400000" scaled="1"/>
                </a:gradFill>
                <a:latin typeface="Tw Cen MT" panose="020B0602020104020603" pitchFamily="34" charset="77"/>
              </a:rPr>
              <a:t>CONTENTS</a:t>
            </a:r>
            <a:endParaRPr lang="en-US" dirty="0">
              <a:gradFill>
                <a:gsLst>
                  <a:gs pos="36000">
                    <a:srgbClr val="FEB52B"/>
                  </a:gs>
                  <a:gs pos="62000">
                    <a:srgbClr val="E218A3"/>
                  </a:gs>
                  <a:gs pos="83000">
                    <a:srgbClr val="6F22E3"/>
                  </a:gs>
                </a:gsLst>
                <a:lin ang="5400000" scaled="1"/>
              </a:gradFill>
            </a:endParaRPr>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009417" y="1023730"/>
            <a:ext cx="7667443" cy="5404700"/>
          </a:xfrm>
          <a:noFill/>
        </p:spPr>
        <p:txBody>
          <a:bodyPr/>
          <a:lstStyle/>
          <a:p>
            <a:pPr marL="342900" indent="-342900"/>
            <a:r>
              <a:rPr lang="en-US" dirty="0">
                <a:solidFill>
                  <a:srgbClr val="FFFF00"/>
                </a:solidFill>
                <a:latin typeface="Segoe UI Light" panose="020B0502040204020203" pitchFamily="34" charset="0"/>
                <a:cs typeface="Segoe UI Light" panose="020B0502040204020203" pitchFamily="34" charset="0"/>
              </a:rPr>
              <a:t>⁠Balanced and unbalanced forces</a:t>
            </a:r>
          </a:p>
          <a:p>
            <a:pPr marL="342900" indent="-342900"/>
            <a:r>
              <a:rPr lang="en-US" dirty="0">
                <a:solidFill>
                  <a:srgbClr val="FFFF00"/>
                </a:solidFill>
                <a:latin typeface="Segoe UI Light" panose="020B0502040204020203" pitchFamily="34" charset="0"/>
                <a:cs typeface="Segoe UI Light" panose="020B0502040204020203" pitchFamily="34" charset="0"/>
              </a:rPr>
              <a:t> ⁠First law of motion</a:t>
            </a:r>
          </a:p>
          <a:p>
            <a:pPr marL="342900" indent="-342900"/>
            <a:r>
              <a:rPr lang="en-US" dirty="0">
                <a:solidFill>
                  <a:srgbClr val="FFFF00"/>
                </a:solidFill>
                <a:latin typeface="Segoe UI Light" panose="020B0502040204020203" pitchFamily="34" charset="0"/>
                <a:cs typeface="Segoe UI Light" panose="020B0502040204020203" pitchFamily="34" charset="0"/>
              </a:rPr>
              <a:t> ⁠About Galileo Galilee</a:t>
            </a:r>
          </a:p>
          <a:p>
            <a:pPr marL="342900" indent="-342900"/>
            <a:r>
              <a:rPr lang="en-US" dirty="0">
                <a:solidFill>
                  <a:srgbClr val="FFFF00"/>
                </a:solidFill>
                <a:latin typeface="Segoe UI Light" panose="020B0502040204020203" pitchFamily="34" charset="0"/>
                <a:cs typeface="Segoe UI Light" panose="020B0502040204020203" pitchFamily="34" charset="0"/>
              </a:rPr>
              <a:t> Inertia and mass</a:t>
            </a:r>
          </a:p>
          <a:p>
            <a:pPr marL="342900" indent="-342900"/>
            <a:r>
              <a:rPr lang="en-US" dirty="0">
                <a:solidFill>
                  <a:srgbClr val="FFFF00"/>
                </a:solidFill>
                <a:latin typeface="Segoe UI Light" panose="020B0502040204020203" pitchFamily="34" charset="0"/>
                <a:cs typeface="Segoe UI Light" panose="020B0502040204020203" pitchFamily="34" charset="0"/>
              </a:rPr>
              <a:t>Second law of motion</a:t>
            </a:r>
          </a:p>
          <a:p>
            <a:pPr marL="342900" indent="-342900"/>
            <a:r>
              <a:rPr lang="en-US" dirty="0">
                <a:solidFill>
                  <a:srgbClr val="FFFF00"/>
                </a:solidFill>
                <a:latin typeface="Segoe UI Light" panose="020B0502040204020203" pitchFamily="34" charset="0"/>
                <a:cs typeface="Segoe UI Light" panose="020B0502040204020203" pitchFamily="34" charset="0"/>
              </a:rPr>
              <a:t> ⁠Mathematical formation of the second law of motion</a:t>
            </a:r>
          </a:p>
          <a:p>
            <a:pPr marL="342900" indent="-342900"/>
            <a:r>
              <a:rPr lang="en-US" dirty="0">
                <a:solidFill>
                  <a:srgbClr val="FFFF00"/>
                </a:solidFill>
                <a:latin typeface="Segoe UI Light" panose="020B0502040204020203" pitchFamily="34" charset="0"/>
                <a:cs typeface="Segoe UI Light" panose="020B0502040204020203" pitchFamily="34" charset="0"/>
              </a:rPr>
              <a:t> ⁠Third law of motion</a:t>
            </a:r>
          </a:p>
        </p:txBody>
      </p:sp>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0">
            <a:extLst>
              <a:ext uri="{FF2B5EF4-FFF2-40B4-BE49-F238E27FC236}">
                <a16:creationId xmlns:a16="http://schemas.microsoft.com/office/drawing/2014/main" id="{FE00F9AE-F8CF-4CCB-981A-58F0F5EB75A6}"/>
              </a:ext>
            </a:extLst>
          </p:cNvPr>
          <p:cNvSpPr/>
          <p:nvPr/>
        </p:nvSpPr>
        <p:spPr>
          <a:xfrm>
            <a:off x="3903092" y="154693"/>
            <a:ext cx="4624813" cy="986136"/>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Balanced Forces</a:t>
            </a:r>
            <a:endParaRPr lang="en-US" sz="4400" dirty="0"/>
          </a:p>
        </p:txBody>
      </p:sp>
      <p:sp>
        <p:nvSpPr>
          <p:cNvPr id="11" name="Text 1">
            <a:extLst>
              <a:ext uri="{FF2B5EF4-FFF2-40B4-BE49-F238E27FC236}">
                <a16:creationId xmlns:a16="http://schemas.microsoft.com/office/drawing/2014/main" id="{E84EE038-734D-4C34-95D0-8AE7AC1C56B3}"/>
              </a:ext>
            </a:extLst>
          </p:cNvPr>
          <p:cNvSpPr/>
          <p:nvPr/>
        </p:nvSpPr>
        <p:spPr>
          <a:xfrm>
            <a:off x="136416" y="894337"/>
            <a:ext cx="2312357" cy="492985"/>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Definition</a:t>
            </a:r>
            <a:endParaRPr lang="en-US" sz="2200" dirty="0"/>
          </a:p>
        </p:txBody>
      </p:sp>
      <p:sp>
        <p:nvSpPr>
          <p:cNvPr id="12" name="Text 2">
            <a:extLst>
              <a:ext uri="{FF2B5EF4-FFF2-40B4-BE49-F238E27FC236}">
                <a16:creationId xmlns:a16="http://schemas.microsoft.com/office/drawing/2014/main" id="{C9BC1E19-52E7-48CD-B500-8E8934747110}"/>
              </a:ext>
            </a:extLst>
          </p:cNvPr>
          <p:cNvSpPr/>
          <p:nvPr/>
        </p:nvSpPr>
        <p:spPr>
          <a:xfrm>
            <a:off x="345367" y="1287622"/>
            <a:ext cx="3225745" cy="2146050"/>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Balanced forces occur when two or more forces acting on an object are equal in magnitude but opposite in direction. This results in a net force of zero.</a:t>
            </a:r>
            <a:endParaRPr lang="en-US" sz="1850" dirty="0">
              <a:solidFill>
                <a:schemeClr val="bg1"/>
              </a:solidFill>
            </a:endParaRPr>
          </a:p>
        </p:txBody>
      </p:sp>
      <p:sp>
        <p:nvSpPr>
          <p:cNvPr id="13" name="Text 3">
            <a:extLst>
              <a:ext uri="{FF2B5EF4-FFF2-40B4-BE49-F238E27FC236}">
                <a16:creationId xmlns:a16="http://schemas.microsoft.com/office/drawing/2014/main" id="{26AE6F20-66E4-41E0-AB10-E57A4AD515B2}"/>
              </a:ext>
            </a:extLst>
          </p:cNvPr>
          <p:cNvSpPr/>
          <p:nvPr/>
        </p:nvSpPr>
        <p:spPr>
          <a:xfrm>
            <a:off x="4203229" y="1041129"/>
            <a:ext cx="2312357" cy="492985"/>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Impact on Motion</a:t>
            </a:r>
            <a:endParaRPr lang="en-US" sz="2200" dirty="0"/>
          </a:p>
        </p:txBody>
      </p:sp>
      <p:sp>
        <p:nvSpPr>
          <p:cNvPr id="14" name="Text 4">
            <a:extLst>
              <a:ext uri="{FF2B5EF4-FFF2-40B4-BE49-F238E27FC236}">
                <a16:creationId xmlns:a16="http://schemas.microsoft.com/office/drawing/2014/main" id="{A76A6BEB-7806-4766-9260-CEC0C91091F0}"/>
              </a:ext>
            </a:extLst>
          </p:cNvPr>
          <p:cNvSpPr/>
          <p:nvPr/>
        </p:nvSpPr>
        <p:spPr>
          <a:xfrm>
            <a:off x="4481755" y="1403793"/>
            <a:ext cx="3225745" cy="2146050"/>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When balanced forces act on an object, the object remains at rest or continues to move at a constant velocity. There is no change in the state of motion.</a:t>
            </a:r>
            <a:endParaRPr lang="en-US" sz="1850" dirty="0">
              <a:solidFill>
                <a:schemeClr val="bg1"/>
              </a:solidFill>
            </a:endParaRPr>
          </a:p>
        </p:txBody>
      </p:sp>
      <p:sp>
        <p:nvSpPr>
          <p:cNvPr id="15" name="Text 5">
            <a:extLst>
              <a:ext uri="{FF2B5EF4-FFF2-40B4-BE49-F238E27FC236}">
                <a16:creationId xmlns:a16="http://schemas.microsoft.com/office/drawing/2014/main" id="{F4671C1B-3E40-4FC8-99C6-3B118D5D96F9}"/>
              </a:ext>
            </a:extLst>
          </p:cNvPr>
          <p:cNvSpPr/>
          <p:nvPr/>
        </p:nvSpPr>
        <p:spPr>
          <a:xfrm>
            <a:off x="8630827" y="894338"/>
            <a:ext cx="2312357" cy="492985"/>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Examples</a:t>
            </a:r>
            <a:endParaRPr lang="en-US" sz="2200" dirty="0"/>
          </a:p>
        </p:txBody>
      </p:sp>
      <p:sp>
        <p:nvSpPr>
          <p:cNvPr id="16" name="Text 6">
            <a:extLst>
              <a:ext uri="{FF2B5EF4-FFF2-40B4-BE49-F238E27FC236}">
                <a16:creationId xmlns:a16="http://schemas.microsoft.com/office/drawing/2014/main" id="{E09A15FE-9098-4D4D-86A1-65F83334D55C}"/>
              </a:ext>
            </a:extLst>
          </p:cNvPr>
          <p:cNvSpPr/>
          <p:nvPr/>
        </p:nvSpPr>
        <p:spPr>
          <a:xfrm>
            <a:off x="8829839" y="1404148"/>
            <a:ext cx="3225745" cy="2682563"/>
          </a:xfrm>
          <a:prstGeom prst="rect">
            <a:avLst/>
          </a:prstGeom>
          <a:noFill/>
          <a:ln/>
        </p:spPr>
        <p:txBody>
          <a:bodyPr wrap="square" lIns="0" tIns="0" rIns="0" bIns="0" rtlCol="0" anchor="t"/>
          <a:lstStyle/>
          <a:p>
            <a:pPr marL="0" indent="0" algn="just">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A book resting on a table experiences a balanced force. The downward force of gravity is balanced by the upward force of the table. Another example is a tug of war where both teams apply equal force.</a:t>
            </a:r>
            <a:endParaRPr lang="en-US" sz="1850" dirty="0">
              <a:solidFill>
                <a:schemeClr val="bg1"/>
              </a:solidFill>
            </a:endParaRPr>
          </a:p>
        </p:txBody>
      </p:sp>
      <p:pic>
        <p:nvPicPr>
          <p:cNvPr id="1026" name="Picture 2" descr="Balanced Forces - Definition, Examples, Balanced vs Unbalanced Forces">
            <a:extLst>
              <a:ext uri="{FF2B5EF4-FFF2-40B4-BE49-F238E27FC236}">
                <a16:creationId xmlns:a16="http://schemas.microsoft.com/office/drawing/2014/main" id="{3ED22089-EF35-4CE3-BEF1-7E46BB5C3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59"/>
          <a:stretch/>
        </p:blipFill>
        <p:spPr bwMode="auto">
          <a:xfrm>
            <a:off x="1292594" y="4623896"/>
            <a:ext cx="8701259" cy="223410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42BAC81-6906-41D3-9EB5-DED6F967874C}"/>
              </a:ext>
            </a:extLst>
          </p:cNvPr>
          <p:cNvSpPr txBox="1"/>
          <p:nvPr/>
        </p:nvSpPr>
        <p:spPr>
          <a:xfrm>
            <a:off x="2295939" y="4194313"/>
            <a:ext cx="1607153" cy="369332"/>
          </a:xfrm>
          <a:prstGeom prst="rect">
            <a:avLst/>
          </a:prstGeom>
          <a:noFill/>
        </p:spPr>
        <p:txBody>
          <a:bodyPr wrap="square" rtlCol="0">
            <a:spAutoFit/>
          </a:bodyPr>
          <a:lstStyle/>
          <a:p>
            <a:r>
              <a:rPr lang="en-US" dirty="0">
                <a:solidFill>
                  <a:schemeClr val="bg1"/>
                </a:solidFill>
              </a:rPr>
              <a:t>300 NEWTON</a:t>
            </a:r>
          </a:p>
        </p:txBody>
      </p:sp>
      <p:sp>
        <p:nvSpPr>
          <p:cNvPr id="19" name="TextBox 18">
            <a:extLst>
              <a:ext uri="{FF2B5EF4-FFF2-40B4-BE49-F238E27FC236}">
                <a16:creationId xmlns:a16="http://schemas.microsoft.com/office/drawing/2014/main" id="{CBC9E875-8242-45C3-BF07-50DA60E4BB6A}"/>
              </a:ext>
            </a:extLst>
          </p:cNvPr>
          <p:cNvSpPr txBox="1"/>
          <p:nvPr/>
        </p:nvSpPr>
        <p:spPr>
          <a:xfrm>
            <a:off x="6903923" y="4267816"/>
            <a:ext cx="1607153" cy="369332"/>
          </a:xfrm>
          <a:prstGeom prst="rect">
            <a:avLst/>
          </a:prstGeom>
          <a:noFill/>
        </p:spPr>
        <p:txBody>
          <a:bodyPr wrap="square" rtlCol="0">
            <a:spAutoFit/>
          </a:bodyPr>
          <a:lstStyle/>
          <a:p>
            <a:r>
              <a:rPr lang="en-US" dirty="0">
                <a:solidFill>
                  <a:schemeClr val="bg1"/>
                </a:solidFill>
              </a:rPr>
              <a:t>300 NEWTON</a:t>
            </a:r>
          </a:p>
        </p:txBody>
      </p:sp>
    </p:spTree>
    <p:extLst>
      <p:ext uri="{BB962C8B-B14F-4D97-AF65-F5344CB8AC3E}">
        <p14:creationId xmlns:p14="http://schemas.microsoft.com/office/powerpoint/2010/main" val="3380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30D402E6-9254-481B-BD8E-47CAB1474CC0}"/>
              </a:ext>
            </a:extLst>
          </p:cNvPr>
          <p:cNvPicPr>
            <a:picLocks noChangeAspect="1"/>
          </p:cNvPicPr>
          <p:nvPr/>
        </p:nvPicPr>
        <p:blipFill>
          <a:blip r:embed="rId2"/>
          <a:stretch>
            <a:fillRect/>
          </a:stretch>
        </p:blipFill>
        <p:spPr>
          <a:xfrm>
            <a:off x="7721679" y="1"/>
            <a:ext cx="4470321" cy="6858000"/>
          </a:xfrm>
          <a:prstGeom prst="rect">
            <a:avLst/>
          </a:prstGeom>
        </p:spPr>
      </p:pic>
      <p:sp>
        <p:nvSpPr>
          <p:cNvPr id="5" name="Text 0">
            <a:extLst>
              <a:ext uri="{FF2B5EF4-FFF2-40B4-BE49-F238E27FC236}">
                <a16:creationId xmlns:a16="http://schemas.microsoft.com/office/drawing/2014/main" id="{C677906D-7C91-4E75-AB9F-8A8999483A60}"/>
              </a:ext>
            </a:extLst>
          </p:cNvPr>
          <p:cNvSpPr/>
          <p:nvPr/>
        </p:nvSpPr>
        <p:spPr>
          <a:xfrm>
            <a:off x="248444" y="0"/>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Unbalanced Forces</a:t>
            </a:r>
            <a:endParaRPr lang="en-US" sz="4400" dirty="0"/>
          </a:p>
        </p:txBody>
      </p:sp>
      <p:sp>
        <p:nvSpPr>
          <p:cNvPr id="6" name="Shape 1">
            <a:extLst>
              <a:ext uri="{FF2B5EF4-FFF2-40B4-BE49-F238E27FC236}">
                <a16:creationId xmlns:a16="http://schemas.microsoft.com/office/drawing/2014/main" id="{93331499-D095-48CD-ADF4-A20EF17F482A}"/>
              </a:ext>
            </a:extLst>
          </p:cNvPr>
          <p:cNvSpPr/>
          <p:nvPr/>
        </p:nvSpPr>
        <p:spPr>
          <a:xfrm>
            <a:off x="248444" y="1332190"/>
            <a:ext cx="538520" cy="538520"/>
          </a:xfrm>
          <a:prstGeom prst="roundRect">
            <a:avLst>
              <a:gd name="adj" fmla="val 18670"/>
            </a:avLst>
          </a:prstGeom>
          <a:solidFill>
            <a:srgbClr val="F4D4F7"/>
          </a:solidFill>
          <a:ln w="7620">
            <a:solidFill>
              <a:srgbClr val="DABADD"/>
            </a:solidFill>
            <a:prstDash val="solid"/>
          </a:ln>
        </p:spPr>
      </p:sp>
      <p:sp>
        <p:nvSpPr>
          <p:cNvPr id="7" name="Text 2">
            <a:extLst>
              <a:ext uri="{FF2B5EF4-FFF2-40B4-BE49-F238E27FC236}">
                <a16:creationId xmlns:a16="http://schemas.microsoft.com/office/drawing/2014/main" id="{57C65A63-C001-4C10-A562-8B63378AA851}"/>
              </a:ext>
            </a:extLst>
          </p:cNvPr>
          <p:cNvSpPr/>
          <p:nvPr/>
        </p:nvSpPr>
        <p:spPr>
          <a:xfrm>
            <a:off x="433229" y="1432441"/>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3">
            <a:extLst>
              <a:ext uri="{FF2B5EF4-FFF2-40B4-BE49-F238E27FC236}">
                <a16:creationId xmlns:a16="http://schemas.microsoft.com/office/drawing/2014/main" id="{BBDA93B3-1E0F-495C-B8CA-FA8E2E236AE0}"/>
              </a:ext>
            </a:extLst>
          </p:cNvPr>
          <p:cNvSpPr/>
          <p:nvPr/>
        </p:nvSpPr>
        <p:spPr>
          <a:xfrm>
            <a:off x="1026279" y="133219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chemeClr val="bg1"/>
                </a:solidFill>
                <a:latin typeface="Source Serif Pro Semi Bold" pitchFamily="34" charset="0"/>
                <a:ea typeface="Source Serif Pro Semi Bold" pitchFamily="34" charset="-122"/>
                <a:cs typeface="Source Serif Pro Semi Bold" pitchFamily="34" charset="-120"/>
              </a:rPr>
              <a:t>1. Definition</a:t>
            </a:r>
            <a:endParaRPr lang="en-US" sz="2200" dirty="0">
              <a:solidFill>
                <a:schemeClr val="bg1"/>
              </a:solidFill>
            </a:endParaRPr>
          </a:p>
        </p:txBody>
      </p:sp>
      <p:sp>
        <p:nvSpPr>
          <p:cNvPr id="9" name="Text 4">
            <a:extLst>
              <a:ext uri="{FF2B5EF4-FFF2-40B4-BE49-F238E27FC236}">
                <a16:creationId xmlns:a16="http://schemas.microsoft.com/office/drawing/2014/main" id="{E6C4A787-2FE6-476E-A36B-CCBE4DF479B6}"/>
              </a:ext>
            </a:extLst>
          </p:cNvPr>
          <p:cNvSpPr/>
          <p:nvPr/>
        </p:nvSpPr>
        <p:spPr>
          <a:xfrm>
            <a:off x="1026279" y="1827728"/>
            <a:ext cx="2836783" cy="2298144"/>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Unbalanced forces occur when the forces acting on an object are not equal in magnitude or direction, resulting in a non-zero net force.</a:t>
            </a:r>
            <a:endParaRPr lang="en-US" sz="1850" dirty="0">
              <a:solidFill>
                <a:schemeClr val="bg1"/>
              </a:solidFill>
            </a:endParaRPr>
          </a:p>
        </p:txBody>
      </p:sp>
      <p:sp>
        <p:nvSpPr>
          <p:cNvPr id="10" name="Shape 5">
            <a:extLst>
              <a:ext uri="{FF2B5EF4-FFF2-40B4-BE49-F238E27FC236}">
                <a16:creationId xmlns:a16="http://schemas.microsoft.com/office/drawing/2014/main" id="{9ACC87F9-2731-42FA-9BB9-97CB3C3E1A0E}"/>
              </a:ext>
            </a:extLst>
          </p:cNvPr>
          <p:cNvSpPr/>
          <p:nvPr/>
        </p:nvSpPr>
        <p:spPr>
          <a:xfrm>
            <a:off x="4102378" y="1332190"/>
            <a:ext cx="538520" cy="538520"/>
          </a:xfrm>
          <a:prstGeom prst="roundRect">
            <a:avLst>
              <a:gd name="adj" fmla="val 18670"/>
            </a:avLst>
          </a:prstGeom>
          <a:solidFill>
            <a:srgbClr val="F4D4F7"/>
          </a:solidFill>
          <a:ln w="7620">
            <a:solidFill>
              <a:srgbClr val="DABADD"/>
            </a:solidFill>
            <a:prstDash val="solid"/>
          </a:ln>
        </p:spPr>
      </p:sp>
      <p:sp>
        <p:nvSpPr>
          <p:cNvPr id="11" name="Text 6">
            <a:extLst>
              <a:ext uri="{FF2B5EF4-FFF2-40B4-BE49-F238E27FC236}">
                <a16:creationId xmlns:a16="http://schemas.microsoft.com/office/drawing/2014/main" id="{675F122B-9773-46B4-B234-6FB6784708AD}"/>
              </a:ext>
            </a:extLst>
          </p:cNvPr>
          <p:cNvSpPr/>
          <p:nvPr/>
        </p:nvSpPr>
        <p:spPr>
          <a:xfrm>
            <a:off x="4287163" y="1432441"/>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2" name="Text 7">
            <a:extLst>
              <a:ext uri="{FF2B5EF4-FFF2-40B4-BE49-F238E27FC236}">
                <a16:creationId xmlns:a16="http://schemas.microsoft.com/office/drawing/2014/main" id="{DA20F1EB-479D-4E45-A034-998F465C2C15}"/>
              </a:ext>
            </a:extLst>
          </p:cNvPr>
          <p:cNvSpPr/>
          <p:nvPr/>
        </p:nvSpPr>
        <p:spPr>
          <a:xfrm>
            <a:off x="4880213" y="1332190"/>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chemeClr val="bg1"/>
                </a:solidFill>
                <a:latin typeface="Source Serif Pro Semi Bold" pitchFamily="34" charset="0"/>
                <a:ea typeface="Source Serif Pro Semi Bold" pitchFamily="34" charset="-122"/>
                <a:cs typeface="Source Serif Pro Semi Bold" pitchFamily="34" charset="-120"/>
              </a:rPr>
              <a:t>2. Impact on Motion</a:t>
            </a:r>
            <a:endParaRPr lang="en-US" sz="2200" dirty="0">
              <a:solidFill>
                <a:schemeClr val="bg1"/>
              </a:solidFill>
            </a:endParaRPr>
          </a:p>
        </p:txBody>
      </p:sp>
      <p:sp>
        <p:nvSpPr>
          <p:cNvPr id="13" name="Text 8">
            <a:extLst>
              <a:ext uri="{FF2B5EF4-FFF2-40B4-BE49-F238E27FC236}">
                <a16:creationId xmlns:a16="http://schemas.microsoft.com/office/drawing/2014/main" id="{A06C8206-851D-49DD-9271-3521328C2C79}"/>
              </a:ext>
            </a:extLst>
          </p:cNvPr>
          <p:cNvSpPr/>
          <p:nvPr/>
        </p:nvSpPr>
        <p:spPr>
          <a:xfrm>
            <a:off x="4880213" y="1827728"/>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Unbalanced forces cause a change in the object's state of motion. The object can accelerate, decelerate, or change direction.</a:t>
            </a:r>
            <a:endParaRPr lang="en-US" sz="1850" dirty="0">
              <a:solidFill>
                <a:schemeClr val="bg1"/>
              </a:solidFill>
            </a:endParaRPr>
          </a:p>
        </p:txBody>
      </p:sp>
      <p:sp>
        <p:nvSpPr>
          <p:cNvPr id="14" name="Shape 9">
            <a:extLst>
              <a:ext uri="{FF2B5EF4-FFF2-40B4-BE49-F238E27FC236}">
                <a16:creationId xmlns:a16="http://schemas.microsoft.com/office/drawing/2014/main" id="{52CA126D-58FC-4B44-AAD8-25F8E235389E}"/>
              </a:ext>
            </a:extLst>
          </p:cNvPr>
          <p:cNvSpPr/>
          <p:nvPr/>
        </p:nvSpPr>
        <p:spPr>
          <a:xfrm>
            <a:off x="248444" y="4634389"/>
            <a:ext cx="538520" cy="538520"/>
          </a:xfrm>
          <a:prstGeom prst="roundRect">
            <a:avLst>
              <a:gd name="adj" fmla="val 18670"/>
            </a:avLst>
          </a:prstGeom>
          <a:solidFill>
            <a:srgbClr val="F4D4F7"/>
          </a:solidFill>
          <a:ln w="7620">
            <a:solidFill>
              <a:srgbClr val="DABADD"/>
            </a:solidFill>
            <a:prstDash val="solid"/>
          </a:ln>
        </p:spPr>
      </p:sp>
      <p:sp>
        <p:nvSpPr>
          <p:cNvPr id="15" name="Text 10">
            <a:extLst>
              <a:ext uri="{FF2B5EF4-FFF2-40B4-BE49-F238E27FC236}">
                <a16:creationId xmlns:a16="http://schemas.microsoft.com/office/drawing/2014/main" id="{1D0269EA-AA13-4D65-B339-1FA22B6E541F}"/>
              </a:ext>
            </a:extLst>
          </p:cNvPr>
          <p:cNvSpPr/>
          <p:nvPr/>
        </p:nvSpPr>
        <p:spPr>
          <a:xfrm>
            <a:off x="433229" y="473463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6" name="Text 11">
            <a:extLst>
              <a:ext uri="{FF2B5EF4-FFF2-40B4-BE49-F238E27FC236}">
                <a16:creationId xmlns:a16="http://schemas.microsoft.com/office/drawing/2014/main" id="{0EB819BC-3E65-4175-8982-2DA0A6A4FCDE}"/>
              </a:ext>
            </a:extLst>
          </p:cNvPr>
          <p:cNvSpPr/>
          <p:nvPr/>
        </p:nvSpPr>
        <p:spPr>
          <a:xfrm>
            <a:off x="1026279" y="4634389"/>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chemeClr val="bg1"/>
                </a:solidFill>
                <a:latin typeface="Source Serif Pro Semi Bold" pitchFamily="34" charset="0"/>
                <a:ea typeface="Source Serif Pro Semi Bold" pitchFamily="34" charset="-122"/>
                <a:cs typeface="Source Serif Pro Semi Bold" pitchFamily="34" charset="-120"/>
              </a:rPr>
              <a:t>3. Examples</a:t>
            </a:r>
            <a:endParaRPr lang="en-US" sz="2200" dirty="0">
              <a:solidFill>
                <a:schemeClr val="bg1"/>
              </a:solidFill>
            </a:endParaRPr>
          </a:p>
        </p:txBody>
      </p:sp>
      <p:sp>
        <p:nvSpPr>
          <p:cNvPr id="17" name="Text 12">
            <a:extLst>
              <a:ext uri="{FF2B5EF4-FFF2-40B4-BE49-F238E27FC236}">
                <a16:creationId xmlns:a16="http://schemas.microsoft.com/office/drawing/2014/main" id="{484997C3-8A3D-4490-82EF-0DB2BE7BC951}"/>
              </a:ext>
            </a:extLst>
          </p:cNvPr>
          <p:cNvSpPr/>
          <p:nvPr/>
        </p:nvSpPr>
        <p:spPr>
          <a:xfrm>
            <a:off x="1026279" y="5129927"/>
            <a:ext cx="6690717" cy="1149072"/>
          </a:xfrm>
          <a:prstGeom prst="rect">
            <a:avLst/>
          </a:prstGeom>
          <a:noFill/>
          <a:ln/>
        </p:spPr>
        <p:txBody>
          <a:bodyPr wrap="square" lIns="0" tIns="0" rIns="0" bIns="0" rtlCol="0" anchor="t"/>
          <a:lstStyle/>
          <a:p>
            <a:pPr marL="0" indent="0">
              <a:lnSpc>
                <a:spcPts val="3000"/>
              </a:lnSpc>
              <a:buNone/>
            </a:pPr>
            <a:r>
              <a:rPr lang="en-US" sz="1850" kern="0" spc="-38" dirty="0">
                <a:solidFill>
                  <a:schemeClr val="bg1"/>
                </a:solidFill>
                <a:latin typeface="Source Sans Pro" pitchFamily="34" charset="0"/>
                <a:ea typeface="Source Sans Pro" pitchFamily="34" charset="-122"/>
                <a:cs typeface="Source Sans Pro" pitchFamily="34" charset="-120"/>
              </a:rPr>
              <a:t>Pushing a stationary object to make it move is an example. A car accelerating when the engine's forward force exceeds the frictional force is another example.</a:t>
            </a:r>
            <a:endParaRPr lang="en-US" sz="1850" dirty="0">
              <a:solidFill>
                <a:schemeClr val="bg1"/>
              </a:solidFill>
            </a:endParaRPr>
          </a:p>
        </p:txBody>
      </p:sp>
    </p:spTree>
    <p:extLst>
      <p:ext uri="{BB962C8B-B14F-4D97-AF65-F5344CB8AC3E}">
        <p14:creationId xmlns:p14="http://schemas.microsoft.com/office/powerpoint/2010/main" val="115356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0">
            <a:extLst>
              <a:ext uri="{FF2B5EF4-FFF2-40B4-BE49-F238E27FC236}">
                <a16:creationId xmlns:a16="http://schemas.microsoft.com/office/drawing/2014/main" id="{9B8B71AF-951B-4DA8-9EBF-815A5A1241CB}"/>
              </a:ext>
            </a:extLst>
          </p:cNvPr>
          <p:cNvSpPr/>
          <p:nvPr/>
        </p:nvSpPr>
        <p:spPr>
          <a:xfrm>
            <a:off x="1699081" y="38871"/>
            <a:ext cx="8793837"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Inertia: The Resistance to Change</a:t>
            </a:r>
            <a:endParaRPr lang="en-US" sz="4400" dirty="0"/>
          </a:p>
        </p:txBody>
      </p:sp>
      <p:sp>
        <p:nvSpPr>
          <p:cNvPr id="9" name="Shape 1">
            <a:extLst>
              <a:ext uri="{FF2B5EF4-FFF2-40B4-BE49-F238E27FC236}">
                <a16:creationId xmlns:a16="http://schemas.microsoft.com/office/drawing/2014/main" id="{8DAAC701-7E85-4ACD-8668-437623AD764D}"/>
              </a:ext>
            </a:extLst>
          </p:cNvPr>
          <p:cNvSpPr/>
          <p:nvPr/>
        </p:nvSpPr>
        <p:spPr>
          <a:xfrm>
            <a:off x="226735" y="1017031"/>
            <a:ext cx="538520" cy="538520"/>
          </a:xfrm>
          <a:prstGeom prst="roundRect">
            <a:avLst>
              <a:gd name="adj" fmla="val 6668"/>
            </a:avLst>
          </a:prstGeom>
          <a:solidFill>
            <a:srgbClr val="444752"/>
          </a:solidFill>
          <a:ln/>
        </p:spPr>
      </p:sp>
      <p:sp>
        <p:nvSpPr>
          <p:cNvPr id="10" name="Text 2">
            <a:extLst>
              <a:ext uri="{FF2B5EF4-FFF2-40B4-BE49-F238E27FC236}">
                <a16:creationId xmlns:a16="http://schemas.microsoft.com/office/drawing/2014/main" id="{FDD63D30-F4E2-4CCD-ACEC-B21F59159D43}"/>
              </a:ext>
            </a:extLst>
          </p:cNvPr>
          <p:cNvSpPr/>
          <p:nvPr/>
        </p:nvSpPr>
        <p:spPr>
          <a:xfrm>
            <a:off x="434380" y="1117282"/>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11" name="Text 3">
            <a:extLst>
              <a:ext uri="{FF2B5EF4-FFF2-40B4-BE49-F238E27FC236}">
                <a16:creationId xmlns:a16="http://schemas.microsoft.com/office/drawing/2014/main" id="{F3E29C1A-CD0B-4ED4-B1D5-A96108708E25}"/>
              </a:ext>
            </a:extLst>
          </p:cNvPr>
          <p:cNvSpPr/>
          <p:nvPr/>
        </p:nvSpPr>
        <p:spPr>
          <a:xfrm>
            <a:off x="1004570" y="101703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Concept of Inertia</a:t>
            </a:r>
            <a:endParaRPr lang="en-US" sz="2200" dirty="0"/>
          </a:p>
        </p:txBody>
      </p:sp>
      <p:sp>
        <p:nvSpPr>
          <p:cNvPr id="12" name="Text 4">
            <a:extLst>
              <a:ext uri="{FF2B5EF4-FFF2-40B4-BE49-F238E27FC236}">
                <a16:creationId xmlns:a16="http://schemas.microsoft.com/office/drawing/2014/main" id="{6E1BBF31-10E1-44FD-95E9-280B898626CB}"/>
              </a:ext>
            </a:extLst>
          </p:cNvPr>
          <p:cNvSpPr/>
          <p:nvPr/>
        </p:nvSpPr>
        <p:spPr>
          <a:xfrm>
            <a:off x="1004570" y="1512569"/>
            <a:ext cx="5579983"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Inertia is the tendency of an object to resist changes in its state of motion. This means that an object at rest will resist being set in motion, and an object in motion will resist changes in its speed or direction.</a:t>
            </a:r>
            <a:endParaRPr lang="en-US" sz="1850" dirty="0"/>
          </a:p>
        </p:txBody>
      </p:sp>
      <p:sp>
        <p:nvSpPr>
          <p:cNvPr id="13" name="Shape 5">
            <a:extLst>
              <a:ext uri="{FF2B5EF4-FFF2-40B4-BE49-F238E27FC236}">
                <a16:creationId xmlns:a16="http://schemas.microsoft.com/office/drawing/2014/main" id="{05283832-84DE-4748-90DE-C0475DF1730F}"/>
              </a:ext>
            </a:extLst>
          </p:cNvPr>
          <p:cNvSpPr/>
          <p:nvPr/>
        </p:nvSpPr>
        <p:spPr>
          <a:xfrm>
            <a:off x="6448068" y="1021873"/>
            <a:ext cx="538520" cy="538520"/>
          </a:xfrm>
          <a:prstGeom prst="roundRect">
            <a:avLst>
              <a:gd name="adj" fmla="val 6668"/>
            </a:avLst>
          </a:prstGeom>
          <a:solidFill>
            <a:srgbClr val="444752"/>
          </a:solidFill>
          <a:ln/>
        </p:spPr>
      </p:sp>
      <p:sp>
        <p:nvSpPr>
          <p:cNvPr id="14" name="Text 6">
            <a:extLst>
              <a:ext uri="{FF2B5EF4-FFF2-40B4-BE49-F238E27FC236}">
                <a16:creationId xmlns:a16="http://schemas.microsoft.com/office/drawing/2014/main" id="{3ACF79B4-27EC-4EE3-ABE6-4D72C72A99C4}"/>
              </a:ext>
            </a:extLst>
          </p:cNvPr>
          <p:cNvSpPr/>
          <p:nvPr/>
        </p:nvSpPr>
        <p:spPr>
          <a:xfrm>
            <a:off x="6626543" y="1125994"/>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5" name="Text 7">
            <a:extLst>
              <a:ext uri="{FF2B5EF4-FFF2-40B4-BE49-F238E27FC236}">
                <a16:creationId xmlns:a16="http://schemas.microsoft.com/office/drawing/2014/main" id="{379F41A8-F269-46B0-B979-EF723917C266}"/>
              </a:ext>
            </a:extLst>
          </p:cNvPr>
          <p:cNvSpPr/>
          <p:nvPr/>
        </p:nvSpPr>
        <p:spPr>
          <a:xfrm>
            <a:off x="7225903" y="102187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Mass and Inertia</a:t>
            </a:r>
            <a:endParaRPr lang="en-US" sz="2200" dirty="0"/>
          </a:p>
        </p:txBody>
      </p:sp>
      <p:sp>
        <p:nvSpPr>
          <p:cNvPr id="16" name="Text 8">
            <a:extLst>
              <a:ext uri="{FF2B5EF4-FFF2-40B4-BE49-F238E27FC236}">
                <a16:creationId xmlns:a16="http://schemas.microsoft.com/office/drawing/2014/main" id="{CCB63BB3-D08D-432E-90C5-49ED9B7C3D77}"/>
              </a:ext>
            </a:extLst>
          </p:cNvPr>
          <p:cNvSpPr/>
          <p:nvPr/>
        </p:nvSpPr>
        <p:spPr>
          <a:xfrm>
            <a:off x="7225903" y="1517411"/>
            <a:ext cx="4817031"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amount of inertia an object possesses is directly proportional to its mass. This means that heavier objects have more inertia and are harder to move or stop than lighter objects.</a:t>
            </a:r>
            <a:endParaRPr lang="en-US" sz="1850" dirty="0"/>
          </a:p>
        </p:txBody>
      </p:sp>
      <p:sp>
        <p:nvSpPr>
          <p:cNvPr id="17" name="Shape 9">
            <a:extLst>
              <a:ext uri="{FF2B5EF4-FFF2-40B4-BE49-F238E27FC236}">
                <a16:creationId xmlns:a16="http://schemas.microsoft.com/office/drawing/2014/main" id="{8D683FAB-9964-48C1-B47F-906D319AC24A}"/>
              </a:ext>
            </a:extLst>
          </p:cNvPr>
          <p:cNvSpPr/>
          <p:nvPr/>
        </p:nvSpPr>
        <p:spPr>
          <a:xfrm>
            <a:off x="-2977" y="3816117"/>
            <a:ext cx="538520" cy="538520"/>
          </a:xfrm>
          <a:prstGeom prst="roundRect">
            <a:avLst>
              <a:gd name="adj" fmla="val 6668"/>
            </a:avLst>
          </a:prstGeom>
          <a:solidFill>
            <a:srgbClr val="444752"/>
          </a:solidFill>
          <a:ln/>
        </p:spPr>
      </p:sp>
      <p:sp>
        <p:nvSpPr>
          <p:cNvPr id="18" name="Text 10">
            <a:extLst>
              <a:ext uri="{FF2B5EF4-FFF2-40B4-BE49-F238E27FC236}">
                <a16:creationId xmlns:a16="http://schemas.microsoft.com/office/drawing/2014/main" id="{95C1FDBC-48C7-4D3D-A964-EB8F450E4FF8}"/>
              </a:ext>
            </a:extLst>
          </p:cNvPr>
          <p:cNvSpPr/>
          <p:nvPr/>
        </p:nvSpPr>
        <p:spPr>
          <a:xfrm>
            <a:off x="172164" y="3916367"/>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9" name="Text 11">
            <a:extLst>
              <a:ext uri="{FF2B5EF4-FFF2-40B4-BE49-F238E27FC236}">
                <a16:creationId xmlns:a16="http://schemas.microsoft.com/office/drawing/2014/main" id="{92ACD8D7-D9FC-4CAC-AB81-92EE207577B7}"/>
              </a:ext>
            </a:extLst>
          </p:cNvPr>
          <p:cNvSpPr/>
          <p:nvPr/>
        </p:nvSpPr>
        <p:spPr>
          <a:xfrm>
            <a:off x="774858" y="381611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Examples of Inertia</a:t>
            </a:r>
            <a:endParaRPr lang="en-US" sz="2200" dirty="0"/>
          </a:p>
        </p:txBody>
      </p:sp>
      <p:sp>
        <p:nvSpPr>
          <p:cNvPr id="20" name="Text 12">
            <a:extLst>
              <a:ext uri="{FF2B5EF4-FFF2-40B4-BE49-F238E27FC236}">
                <a16:creationId xmlns:a16="http://schemas.microsoft.com/office/drawing/2014/main" id="{924348F1-175C-4E8D-8DAD-9C1F8164049E}"/>
              </a:ext>
            </a:extLst>
          </p:cNvPr>
          <p:cNvSpPr/>
          <p:nvPr/>
        </p:nvSpPr>
        <p:spPr>
          <a:xfrm>
            <a:off x="774858" y="4311655"/>
            <a:ext cx="5579983" cy="2298144"/>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When you push a heavy box across a room, you are overcoming its inertia. The box resists your push because it is trying to stay at rest. Similarly, when a car is braking, the passengers inside continue moving forward due to inertia until the seatbelts or airbags stop them.</a:t>
            </a:r>
            <a:endParaRPr lang="en-US" sz="1850" dirty="0"/>
          </a:p>
        </p:txBody>
      </p:sp>
      <p:sp>
        <p:nvSpPr>
          <p:cNvPr id="21" name="Shape 13">
            <a:extLst>
              <a:ext uri="{FF2B5EF4-FFF2-40B4-BE49-F238E27FC236}">
                <a16:creationId xmlns:a16="http://schemas.microsoft.com/office/drawing/2014/main" id="{89D33FE3-7AE3-40F1-95F2-B927ECB34E9B}"/>
              </a:ext>
            </a:extLst>
          </p:cNvPr>
          <p:cNvSpPr/>
          <p:nvPr/>
        </p:nvSpPr>
        <p:spPr>
          <a:xfrm>
            <a:off x="6584553" y="3806272"/>
            <a:ext cx="538520" cy="538520"/>
          </a:xfrm>
          <a:prstGeom prst="roundRect">
            <a:avLst>
              <a:gd name="adj" fmla="val 6668"/>
            </a:avLst>
          </a:prstGeom>
          <a:solidFill>
            <a:srgbClr val="444752"/>
          </a:solidFill>
          <a:ln/>
        </p:spPr>
      </p:sp>
      <p:sp>
        <p:nvSpPr>
          <p:cNvPr id="22" name="Text 14">
            <a:extLst>
              <a:ext uri="{FF2B5EF4-FFF2-40B4-BE49-F238E27FC236}">
                <a16:creationId xmlns:a16="http://schemas.microsoft.com/office/drawing/2014/main" id="{5237717F-8C5C-4D07-8945-74682C6E2EF6}"/>
              </a:ext>
            </a:extLst>
          </p:cNvPr>
          <p:cNvSpPr/>
          <p:nvPr/>
        </p:nvSpPr>
        <p:spPr>
          <a:xfrm>
            <a:off x="6762194" y="3906522"/>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23" name="Text 15">
            <a:extLst>
              <a:ext uri="{FF2B5EF4-FFF2-40B4-BE49-F238E27FC236}">
                <a16:creationId xmlns:a16="http://schemas.microsoft.com/office/drawing/2014/main" id="{A86EC76E-9C87-4E8F-ACAF-4D46ADF6E5F8}"/>
              </a:ext>
            </a:extLst>
          </p:cNvPr>
          <p:cNvSpPr/>
          <p:nvPr/>
        </p:nvSpPr>
        <p:spPr>
          <a:xfrm>
            <a:off x="7362388" y="3806272"/>
            <a:ext cx="3030260"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Inertia in Everyday Life</a:t>
            </a:r>
            <a:endParaRPr lang="en-US" sz="2200" dirty="0"/>
          </a:p>
        </p:txBody>
      </p:sp>
      <p:sp>
        <p:nvSpPr>
          <p:cNvPr id="24" name="Text 16">
            <a:extLst>
              <a:ext uri="{FF2B5EF4-FFF2-40B4-BE49-F238E27FC236}">
                <a16:creationId xmlns:a16="http://schemas.microsoft.com/office/drawing/2014/main" id="{38F2F280-66F9-4D2C-8D3A-346BEA536322}"/>
              </a:ext>
            </a:extLst>
          </p:cNvPr>
          <p:cNvSpPr/>
          <p:nvPr/>
        </p:nvSpPr>
        <p:spPr>
          <a:xfrm>
            <a:off x="7362388" y="4301810"/>
            <a:ext cx="4654471" cy="1915120"/>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Inertia is a fundamental concept that plays a role in many everyday phenomena. From the way a car responds to braking to the way a swing moves back and forth, inertia is a key factor in how objects move and interact with each other.</a:t>
            </a:r>
            <a:endParaRPr lang="en-US" sz="1850" dirty="0"/>
          </a:p>
        </p:txBody>
      </p:sp>
    </p:spTree>
    <p:extLst>
      <p:ext uri="{BB962C8B-B14F-4D97-AF65-F5344CB8AC3E}">
        <p14:creationId xmlns:p14="http://schemas.microsoft.com/office/powerpoint/2010/main" val="54847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B226534C-C949-4318-8796-B933D0AC0E51}"/>
              </a:ext>
            </a:extLst>
          </p:cNvPr>
          <p:cNvSpPr/>
          <p:nvPr/>
        </p:nvSpPr>
        <p:spPr>
          <a:xfrm>
            <a:off x="142240" y="0"/>
            <a:ext cx="12457629" cy="691198"/>
          </a:xfrm>
          <a:prstGeom prst="rect">
            <a:avLst/>
          </a:prstGeom>
          <a:noFill/>
          <a:ln/>
        </p:spPr>
        <p:txBody>
          <a:bodyPr wrap="square" lIns="0" tIns="0" rIns="0" bIns="0" rtlCol="0" anchor="t"/>
          <a:lstStyle/>
          <a:p>
            <a:pPr marL="0" indent="0">
              <a:lnSpc>
                <a:spcPts val="5500"/>
              </a:lnSpc>
              <a:buNone/>
            </a:pPr>
            <a:r>
              <a:rPr lang="en-US" sz="4000" dirty="0">
                <a:solidFill>
                  <a:srgbClr val="F98AC7"/>
                </a:solidFill>
                <a:latin typeface="Lora" pitchFamily="34" charset="0"/>
                <a:ea typeface="Lora" pitchFamily="34" charset="-122"/>
                <a:cs typeface="Lora" pitchFamily="34" charset="-120"/>
              </a:rPr>
              <a:t>Understanding the Implications of Newton's First Law</a:t>
            </a:r>
            <a:endParaRPr lang="en-US" sz="4000" dirty="0"/>
          </a:p>
        </p:txBody>
      </p:sp>
      <p:pic>
        <p:nvPicPr>
          <p:cNvPr id="5" name="Image 0" descr="preencoded.png">
            <a:extLst>
              <a:ext uri="{FF2B5EF4-FFF2-40B4-BE49-F238E27FC236}">
                <a16:creationId xmlns:a16="http://schemas.microsoft.com/office/drawing/2014/main" id="{6B965289-AC3C-4D60-98A4-1E5BA021E632}"/>
              </a:ext>
            </a:extLst>
          </p:cNvPr>
          <p:cNvPicPr>
            <a:picLocks noChangeAspect="1"/>
          </p:cNvPicPr>
          <p:nvPr/>
        </p:nvPicPr>
        <p:blipFill>
          <a:blip r:embed="rId2"/>
          <a:stretch>
            <a:fillRect/>
          </a:stretch>
        </p:blipFill>
        <p:spPr>
          <a:xfrm>
            <a:off x="21457" y="1079800"/>
            <a:ext cx="3696112" cy="913132"/>
          </a:xfrm>
          <a:prstGeom prst="rect">
            <a:avLst/>
          </a:prstGeom>
        </p:spPr>
      </p:pic>
      <p:sp>
        <p:nvSpPr>
          <p:cNvPr id="6" name="Text 1">
            <a:extLst>
              <a:ext uri="{FF2B5EF4-FFF2-40B4-BE49-F238E27FC236}">
                <a16:creationId xmlns:a16="http://schemas.microsoft.com/office/drawing/2014/main" id="{CE646894-6E92-40A0-BC65-F66E92FAE973}"/>
              </a:ext>
            </a:extLst>
          </p:cNvPr>
          <p:cNvSpPr/>
          <p:nvPr/>
        </p:nvSpPr>
        <p:spPr>
          <a:xfrm>
            <a:off x="21457" y="2255387"/>
            <a:ext cx="3696111" cy="345599"/>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Motion and Rest are Natural States</a:t>
            </a:r>
            <a:endParaRPr lang="en-US" sz="2200" dirty="0"/>
          </a:p>
        </p:txBody>
      </p:sp>
      <p:sp>
        <p:nvSpPr>
          <p:cNvPr id="7" name="Text 2">
            <a:extLst>
              <a:ext uri="{FF2B5EF4-FFF2-40B4-BE49-F238E27FC236}">
                <a16:creationId xmlns:a16="http://schemas.microsoft.com/office/drawing/2014/main" id="{30C9B030-564A-4636-B967-2882425621AD}"/>
              </a:ext>
            </a:extLst>
          </p:cNvPr>
          <p:cNvSpPr/>
          <p:nvPr/>
        </p:nvSpPr>
        <p:spPr>
          <a:xfrm>
            <a:off x="21457" y="3633099"/>
            <a:ext cx="3696111" cy="1983053"/>
          </a:xfrm>
          <a:prstGeom prst="rect">
            <a:avLst/>
          </a:prstGeom>
          <a:noFill/>
          <a:ln/>
        </p:spPr>
        <p:txBody>
          <a:bodyPr wrap="squar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Newton's First Law implies that motion and rest are natural states of objects, and it is the presence of an external force that causes a change in motion.</a:t>
            </a:r>
            <a:endParaRPr lang="en-US" sz="1850" dirty="0"/>
          </a:p>
        </p:txBody>
      </p:sp>
      <p:pic>
        <p:nvPicPr>
          <p:cNvPr id="8" name="Image 1" descr="preencoded.png">
            <a:extLst>
              <a:ext uri="{FF2B5EF4-FFF2-40B4-BE49-F238E27FC236}">
                <a16:creationId xmlns:a16="http://schemas.microsoft.com/office/drawing/2014/main" id="{4B4A29DE-7184-4423-A65A-59EFA38CB7A9}"/>
              </a:ext>
            </a:extLst>
          </p:cNvPr>
          <p:cNvPicPr>
            <a:picLocks noChangeAspect="1"/>
          </p:cNvPicPr>
          <p:nvPr/>
        </p:nvPicPr>
        <p:blipFill>
          <a:blip r:embed="rId3"/>
          <a:stretch>
            <a:fillRect/>
          </a:stretch>
        </p:blipFill>
        <p:spPr>
          <a:xfrm>
            <a:off x="4045305" y="1079800"/>
            <a:ext cx="4074202" cy="913132"/>
          </a:xfrm>
          <a:prstGeom prst="rect">
            <a:avLst/>
          </a:prstGeom>
        </p:spPr>
      </p:pic>
      <p:sp>
        <p:nvSpPr>
          <p:cNvPr id="9" name="Text 3">
            <a:extLst>
              <a:ext uri="{FF2B5EF4-FFF2-40B4-BE49-F238E27FC236}">
                <a16:creationId xmlns:a16="http://schemas.microsoft.com/office/drawing/2014/main" id="{0298CDDF-3957-4B3B-8321-2E7B389E078A}"/>
              </a:ext>
            </a:extLst>
          </p:cNvPr>
          <p:cNvSpPr/>
          <p:nvPr/>
        </p:nvSpPr>
        <p:spPr>
          <a:xfrm>
            <a:off x="4343783" y="2214773"/>
            <a:ext cx="3113892" cy="17279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Inertia and Everyday Life</a:t>
            </a:r>
            <a:endParaRPr lang="en-US" sz="2200" dirty="0"/>
          </a:p>
        </p:txBody>
      </p:sp>
      <p:sp>
        <p:nvSpPr>
          <p:cNvPr id="10" name="Text 4">
            <a:extLst>
              <a:ext uri="{FF2B5EF4-FFF2-40B4-BE49-F238E27FC236}">
                <a16:creationId xmlns:a16="http://schemas.microsoft.com/office/drawing/2014/main" id="{4353312C-06F5-4895-A9B7-10AE00C4C70B}"/>
              </a:ext>
            </a:extLst>
          </p:cNvPr>
          <p:cNvSpPr/>
          <p:nvPr/>
        </p:nvSpPr>
        <p:spPr>
          <a:xfrm>
            <a:off x="4343783" y="3633099"/>
            <a:ext cx="3696111" cy="2828661"/>
          </a:xfrm>
          <a:prstGeom prst="rect">
            <a:avLst/>
          </a:prstGeom>
          <a:noFill/>
          <a:ln/>
        </p:spPr>
        <p:txBody>
          <a:bodyPr wrap="squar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Inertia is a fundamental concept that plays a role in many everyday phenomena. From the way a car responds to braking to the way a swing moves back and forth, inertia is a key factor in how objects move and interact with each other.</a:t>
            </a:r>
            <a:endParaRPr lang="en-US" sz="1850" dirty="0"/>
          </a:p>
        </p:txBody>
      </p:sp>
      <p:pic>
        <p:nvPicPr>
          <p:cNvPr id="11" name="Image 2" descr="preencoded.png">
            <a:extLst>
              <a:ext uri="{FF2B5EF4-FFF2-40B4-BE49-F238E27FC236}">
                <a16:creationId xmlns:a16="http://schemas.microsoft.com/office/drawing/2014/main" id="{023CB86F-8C20-4445-A8C0-73DCCD6F7A65}"/>
              </a:ext>
            </a:extLst>
          </p:cNvPr>
          <p:cNvPicPr>
            <a:picLocks noChangeAspect="1"/>
          </p:cNvPicPr>
          <p:nvPr/>
        </p:nvPicPr>
        <p:blipFill>
          <a:blip r:embed="rId4"/>
          <a:stretch>
            <a:fillRect/>
          </a:stretch>
        </p:blipFill>
        <p:spPr>
          <a:xfrm>
            <a:off x="8318555" y="1079800"/>
            <a:ext cx="3851988" cy="913132"/>
          </a:xfrm>
          <a:prstGeom prst="rect">
            <a:avLst/>
          </a:prstGeom>
        </p:spPr>
      </p:pic>
      <p:sp>
        <p:nvSpPr>
          <p:cNvPr id="12" name="Text 5">
            <a:extLst>
              <a:ext uri="{FF2B5EF4-FFF2-40B4-BE49-F238E27FC236}">
                <a16:creationId xmlns:a16="http://schemas.microsoft.com/office/drawing/2014/main" id="{F1C1A16A-11DF-46E3-B555-FEF0F1F0AAE2}"/>
              </a:ext>
            </a:extLst>
          </p:cNvPr>
          <p:cNvSpPr/>
          <p:nvPr/>
        </p:nvSpPr>
        <p:spPr>
          <a:xfrm>
            <a:off x="8396493" y="2255386"/>
            <a:ext cx="3696111" cy="345599"/>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Importance of Understanding Inertia</a:t>
            </a:r>
            <a:endParaRPr lang="en-US" sz="2200" dirty="0"/>
          </a:p>
        </p:txBody>
      </p:sp>
      <p:sp>
        <p:nvSpPr>
          <p:cNvPr id="13" name="Text 6">
            <a:extLst>
              <a:ext uri="{FF2B5EF4-FFF2-40B4-BE49-F238E27FC236}">
                <a16:creationId xmlns:a16="http://schemas.microsoft.com/office/drawing/2014/main" id="{5FB7BFBF-B952-4D97-82D7-3E4D2A141032}"/>
              </a:ext>
            </a:extLst>
          </p:cNvPr>
          <p:cNvSpPr/>
          <p:nvPr/>
        </p:nvSpPr>
        <p:spPr>
          <a:xfrm>
            <a:off x="8495889" y="3633099"/>
            <a:ext cx="3696111" cy="2828661"/>
          </a:xfrm>
          <a:prstGeom prst="rect">
            <a:avLst/>
          </a:prstGeom>
          <a:noFill/>
          <a:ln/>
        </p:spPr>
        <p:txBody>
          <a:bodyPr wrap="square" lIns="0" tIns="0" rIns="0" bIns="0" rtlCol="0" anchor="t"/>
          <a:lstStyle/>
          <a:p>
            <a:pPr marL="0" indent="0" algn="l">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Understanding inertia is crucial in many fields, including engineering, transportation, and even sports. By understanding how inertia works, we can design safer cars, build more efficient machines, and improve athletic performance.</a:t>
            </a:r>
            <a:endParaRPr lang="en-US" sz="1850" dirty="0"/>
          </a:p>
        </p:txBody>
      </p:sp>
    </p:spTree>
    <p:extLst>
      <p:ext uri="{BB962C8B-B14F-4D97-AF65-F5344CB8AC3E}">
        <p14:creationId xmlns:p14="http://schemas.microsoft.com/office/powerpoint/2010/main" val="405421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B8263996-F113-4C19-AB36-188EEA2330A2}"/>
              </a:ext>
            </a:extLst>
          </p:cNvPr>
          <p:cNvPicPr>
            <a:picLocks noChangeAspect="1"/>
          </p:cNvPicPr>
          <p:nvPr/>
        </p:nvPicPr>
        <p:blipFill>
          <a:blip r:embed="rId2"/>
          <a:stretch>
            <a:fillRect/>
          </a:stretch>
        </p:blipFill>
        <p:spPr>
          <a:xfrm>
            <a:off x="0" y="0"/>
            <a:ext cx="12019280" cy="2518886"/>
          </a:xfrm>
          <a:prstGeom prst="rect">
            <a:avLst/>
          </a:prstGeom>
        </p:spPr>
      </p:pic>
      <p:sp>
        <p:nvSpPr>
          <p:cNvPr id="6" name="Text 0">
            <a:extLst>
              <a:ext uri="{FF2B5EF4-FFF2-40B4-BE49-F238E27FC236}">
                <a16:creationId xmlns:a16="http://schemas.microsoft.com/office/drawing/2014/main" id="{19963A02-09EA-47E8-BA40-2ABA70E4600C}"/>
              </a:ext>
            </a:extLst>
          </p:cNvPr>
          <p:cNvSpPr/>
          <p:nvPr/>
        </p:nvSpPr>
        <p:spPr>
          <a:xfrm>
            <a:off x="0" y="2704941"/>
            <a:ext cx="8006080" cy="629603"/>
          </a:xfrm>
          <a:prstGeom prst="rect">
            <a:avLst/>
          </a:prstGeom>
          <a:noFill/>
          <a:ln/>
        </p:spPr>
        <p:txBody>
          <a:bodyPr wrap="none" lIns="0" tIns="0" rIns="0" bIns="0" rtlCol="0" anchor="t"/>
          <a:lstStyle/>
          <a:p>
            <a:pPr marL="0" indent="0">
              <a:lnSpc>
                <a:spcPts val="4950"/>
              </a:lnSpc>
              <a:buNone/>
            </a:pPr>
            <a:r>
              <a:rPr lang="en-US" sz="3950" dirty="0">
                <a:gradFill>
                  <a:gsLst>
                    <a:gs pos="79000">
                      <a:srgbClr val="FEB52B"/>
                    </a:gs>
                    <a:gs pos="49000">
                      <a:srgbClr val="F01688"/>
                    </a:gs>
                    <a:gs pos="19000">
                      <a:srgbClr val="6A23F1"/>
                    </a:gs>
                  </a:gsLst>
                  <a:lin ang="5400000" scaled="1"/>
                </a:gradFill>
                <a:latin typeface="Gelasio Semi Bold" pitchFamily="34" charset="0"/>
                <a:ea typeface="Gelasio Semi Bold" pitchFamily="34" charset="-122"/>
                <a:cs typeface="Gelasio Semi Bold" pitchFamily="34" charset="-120"/>
              </a:rPr>
              <a:t>The Laws of Motion and Gravitation</a:t>
            </a:r>
            <a:endParaRPr lang="en-US" sz="3950" dirty="0">
              <a:gradFill>
                <a:gsLst>
                  <a:gs pos="79000">
                    <a:srgbClr val="FEB52B"/>
                  </a:gs>
                  <a:gs pos="49000">
                    <a:srgbClr val="F01688"/>
                  </a:gs>
                  <a:gs pos="19000">
                    <a:srgbClr val="6A23F1"/>
                  </a:gs>
                </a:gsLst>
                <a:lin ang="5400000" scaled="1"/>
              </a:gradFill>
            </a:endParaRPr>
          </a:p>
        </p:txBody>
      </p:sp>
      <p:pic>
        <p:nvPicPr>
          <p:cNvPr id="7" name="Image 1" descr="preencoded.png">
            <a:extLst>
              <a:ext uri="{FF2B5EF4-FFF2-40B4-BE49-F238E27FC236}">
                <a16:creationId xmlns:a16="http://schemas.microsoft.com/office/drawing/2014/main" id="{59B883EC-24E4-4020-87C5-E1D83CFC9FF8}"/>
              </a:ext>
            </a:extLst>
          </p:cNvPr>
          <p:cNvPicPr>
            <a:picLocks noChangeAspect="1"/>
          </p:cNvPicPr>
          <p:nvPr/>
        </p:nvPicPr>
        <p:blipFill>
          <a:blip r:embed="rId3"/>
          <a:stretch>
            <a:fillRect/>
          </a:stretch>
        </p:blipFill>
        <p:spPr>
          <a:xfrm>
            <a:off x="35255" y="3429000"/>
            <a:ext cx="3307635" cy="806053"/>
          </a:xfrm>
          <a:prstGeom prst="rect">
            <a:avLst/>
          </a:prstGeom>
          <a:noFill/>
        </p:spPr>
      </p:pic>
      <p:sp>
        <p:nvSpPr>
          <p:cNvPr id="8" name="Text 1">
            <a:extLst>
              <a:ext uri="{FF2B5EF4-FFF2-40B4-BE49-F238E27FC236}">
                <a16:creationId xmlns:a16="http://schemas.microsoft.com/office/drawing/2014/main" id="{D5B9175C-3AB9-4289-9F76-1F2A31C49678}"/>
              </a:ext>
            </a:extLst>
          </p:cNvPr>
          <p:cNvSpPr/>
          <p:nvPr/>
        </p:nvSpPr>
        <p:spPr>
          <a:xfrm>
            <a:off x="236710" y="4537234"/>
            <a:ext cx="1890690" cy="314920"/>
          </a:xfrm>
          <a:prstGeom prst="rect">
            <a:avLst/>
          </a:prstGeom>
          <a:noFill/>
          <a:ln/>
        </p:spPr>
        <p:txBody>
          <a:bodyPr wrap="none" lIns="0" tIns="0" rIns="0" bIns="0" rtlCol="0" anchor="t"/>
          <a:lstStyle/>
          <a:p>
            <a:pPr marL="0" indent="0" algn="l">
              <a:lnSpc>
                <a:spcPts val="2450"/>
              </a:lnSpc>
              <a:buNone/>
            </a:pPr>
            <a:r>
              <a:rPr lang="en-US" sz="1950" dirty="0">
                <a:solidFill>
                  <a:schemeClr val="bg1"/>
                </a:solidFill>
                <a:latin typeface="Gelasio Semi Bold" pitchFamily="34" charset="0"/>
                <a:ea typeface="Gelasio Semi Bold" pitchFamily="34" charset="-122"/>
                <a:cs typeface="Gelasio Semi Bold" pitchFamily="34" charset="-120"/>
              </a:rPr>
              <a:t>Uniform Motion</a:t>
            </a:r>
            <a:endParaRPr lang="en-US" sz="1950" dirty="0">
              <a:solidFill>
                <a:schemeClr val="bg1"/>
              </a:solidFill>
            </a:endParaRPr>
          </a:p>
        </p:txBody>
      </p:sp>
      <p:sp>
        <p:nvSpPr>
          <p:cNvPr id="9" name="Text 2">
            <a:extLst>
              <a:ext uri="{FF2B5EF4-FFF2-40B4-BE49-F238E27FC236}">
                <a16:creationId xmlns:a16="http://schemas.microsoft.com/office/drawing/2014/main" id="{6737D7AB-2BBE-4BC3-8C35-6843D235DE72}"/>
              </a:ext>
            </a:extLst>
          </p:cNvPr>
          <p:cNvSpPr/>
          <p:nvPr/>
        </p:nvSpPr>
        <p:spPr>
          <a:xfrm>
            <a:off x="236709" y="4973003"/>
            <a:ext cx="3005211" cy="1289684"/>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Gelasio" pitchFamily="34" charset="0"/>
                <a:ea typeface="Gelasio" pitchFamily="34" charset="-122"/>
                <a:cs typeface="Gelasio" pitchFamily="34" charset="-120"/>
              </a:rPr>
              <a:t>Galileo discovered that an object in motion continues to move at a constant velocity unless an external force is applied.</a:t>
            </a:r>
            <a:endParaRPr lang="en-US" sz="1550" dirty="0">
              <a:solidFill>
                <a:schemeClr val="bg1"/>
              </a:solidFill>
            </a:endParaRPr>
          </a:p>
        </p:txBody>
      </p:sp>
      <p:pic>
        <p:nvPicPr>
          <p:cNvPr id="10" name="Image 2" descr="preencoded.png">
            <a:extLst>
              <a:ext uri="{FF2B5EF4-FFF2-40B4-BE49-F238E27FC236}">
                <a16:creationId xmlns:a16="http://schemas.microsoft.com/office/drawing/2014/main" id="{35844EF6-3E93-4414-8366-93DC390498E7}"/>
              </a:ext>
            </a:extLst>
          </p:cNvPr>
          <p:cNvPicPr>
            <a:picLocks noChangeAspect="1"/>
          </p:cNvPicPr>
          <p:nvPr/>
        </p:nvPicPr>
        <p:blipFill>
          <a:blip r:embed="rId4"/>
          <a:stretch>
            <a:fillRect/>
          </a:stretch>
        </p:blipFill>
        <p:spPr>
          <a:xfrm>
            <a:off x="4492666" y="3429000"/>
            <a:ext cx="3307635" cy="806053"/>
          </a:xfrm>
          <a:prstGeom prst="rect">
            <a:avLst/>
          </a:prstGeom>
        </p:spPr>
      </p:pic>
      <p:sp>
        <p:nvSpPr>
          <p:cNvPr id="11" name="Text 3">
            <a:extLst>
              <a:ext uri="{FF2B5EF4-FFF2-40B4-BE49-F238E27FC236}">
                <a16:creationId xmlns:a16="http://schemas.microsoft.com/office/drawing/2014/main" id="{CD9742F3-325E-43F3-9AC0-942EC7287883}"/>
              </a:ext>
            </a:extLst>
          </p:cNvPr>
          <p:cNvSpPr/>
          <p:nvPr/>
        </p:nvSpPr>
        <p:spPr>
          <a:xfrm>
            <a:off x="4694121" y="4537234"/>
            <a:ext cx="1890690" cy="314920"/>
          </a:xfrm>
          <a:prstGeom prst="rect">
            <a:avLst/>
          </a:prstGeom>
          <a:noFill/>
          <a:ln/>
        </p:spPr>
        <p:txBody>
          <a:bodyPr wrap="none" lIns="0" tIns="0" rIns="0" bIns="0" rtlCol="0" anchor="t"/>
          <a:lstStyle/>
          <a:p>
            <a:pPr marL="0" indent="0" algn="l">
              <a:lnSpc>
                <a:spcPts val="2450"/>
              </a:lnSpc>
              <a:buNone/>
            </a:pPr>
            <a:r>
              <a:rPr lang="en-US" sz="1950" dirty="0">
                <a:solidFill>
                  <a:schemeClr val="bg1"/>
                </a:solidFill>
                <a:latin typeface="Gelasio Semi Bold" pitchFamily="34" charset="0"/>
                <a:ea typeface="Gelasio Semi Bold" pitchFamily="34" charset="-122"/>
                <a:cs typeface="Gelasio Semi Bold" pitchFamily="34" charset="-120"/>
              </a:rPr>
              <a:t>Accelerated Motion</a:t>
            </a:r>
            <a:endParaRPr lang="en-US" sz="1950" dirty="0">
              <a:solidFill>
                <a:schemeClr val="bg1"/>
              </a:solidFill>
            </a:endParaRPr>
          </a:p>
        </p:txBody>
      </p:sp>
      <p:sp>
        <p:nvSpPr>
          <p:cNvPr id="12" name="Text 4">
            <a:extLst>
              <a:ext uri="{FF2B5EF4-FFF2-40B4-BE49-F238E27FC236}">
                <a16:creationId xmlns:a16="http://schemas.microsoft.com/office/drawing/2014/main" id="{C2FEBEE9-4EB0-48AA-AF7A-9E84F95EB04A}"/>
              </a:ext>
            </a:extLst>
          </p:cNvPr>
          <p:cNvSpPr/>
          <p:nvPr/>
        </p:nvSpPr>
        <p:spPr>
          <a:xfrm>
            <a:off x="4694120" y="4973003"/>
            <a:ext cx="3005211" cy="1289685"/>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Gelasio" pitchFamily="34" charset="0"/>
                <a:ea typeface="Gelasio" pitchFamily="34" charset="-122"/>
                <a:cs typeface="Gelasio" pitchFamily="34" charset="-120"/>
              </a:rPr>
              <a:t>Galileo discovered that the velocity of an object in free fall increases constantly, with a constant acceleration due to the force of gravity.</a:t>
            </a:r>
            <a:endParaRPr lang="en-US" sz="1550" dirty="0">
              <a:solidFill>
                <a:schemeClr val="bg1"/>
              </a:solidFill>
            </a:endParaRPr>
          </a:p>
        </p:txBody>
      </p:sp>
      <p:pic>
        <p:nvPicPr>
          <p:cNvPr id="13" name="Image 3" descr="preencoded.png">
            <a:extLst>
              <a:ext uri="{FF2B5EF4-FFF2-40B4-BE49-F238E27FC236}">
                <a16:creationId xmlns:a16="http://schemas.microsoft.com/office/drawing/2014/main" id="{8501EF0E-C59E-4719-B963-305C30B3FE3D}"/>
              </a:ext>
            </a:extLst>
          </p:cNvPr>
          <p:cNvPicPr>
            <a:picLocks noChangeAspect="1"/>
          </p:cNvPicPr>
          <p:nvPr/>
        </p:nvPicPr>
        <p:blipFill>
          <a:blip r:embed="rId5"/>
          <a:stretch>
            <a:fillRect/>
          </a:stretch>
        </p:blipFill>
        <p:spPr>
          <a:xfrm>
            <a:off x="8682910" y="3429000"/>
            <a:ext cx="3307635" cy="806053"/>
          </a:xfrm>
          <a:prstGeom prst="rect">
            <a:avLst/>
          </a:prstGeom>
        </p:spPr>
      </p:pic>
      <p:sp>
        <p:nvSpPr>
          <p:cNvPr id="14" name="Text 5">
            <a:extLst>
              <a:ext uri="{FF2B5EF4-FFF2-40B4-BE49-F238E27FC236}">
                <a16:creationId xmlns:a16="http://schemas.microsoft.com/office/drawing/2014/main" id="{9B46A30C-5509-4D0C-BB41-0C210AF1F81B}"/>
              </a:ext>
            </a:extLst>
          </p:cNvPr>
          <p:cNvSpPr/>
          <p:nvPr/>
        </p:nvSpPr>
        <p:spPr>
          <a:xfrm>
            <a:off x="8884363" y="4537234"/>
            <a:ext cx="3005211" cy="766776"/>
          </a:xfrm>
          <a:prstGeom prst="rect">
            <a:avLst/>
          </a:prstGeom>
          <a:noFill/>
          <a:ln/>
        </p:spPr>
        <p:txBody>
          <a:bodyPr wrap="square" lIns="0" tIns="0" rIns="0" bIns="0" rtlCol="0" anchor="t"/>
          <a:lstStyle/>
          <a:p>
            <a:pPr marL="0" indent="0" algn="l">
              <a:lnSpc>
                <a:spcPts val="2450"/>
              </a:lnSpc>
              <a:buNone/>
            </a:pPr>
            <a:r>
              <a:rPr lang="en-US" sz="1950" dirty="0">
                <a:solidFill>
                  <a:schemeClr val="bg1"/>
                </a:solidFill>
                <a:latin typeface="Gelasio Semi Bold" pitchFamily="34" charset="0"/>
                <a:ea typeface="Gelasio Semi Bold" pitchFamily="34" charset="-122"/>
                <a:cs typeface="Gelasio Semi Bold" pitchFamily="34" charset="-120"/>
              </a:rPr>
              <a:t>The Law of Universal Gravitation</a:t>
            </a:r>
            <a:endParaRPr lang="en-US" sz="1950" dirty="0">
              <a:solidFill>
                <a:schemeClr val="bg1"/>
              </a:solidFill>
            </a:endParaRPr>
          </a:p>
        </p:txBody>
      </p:sp>
      <p:sp>
        <p:nvSpPr>
          <p:cNvPr id="15" name="Text 6">
            <a:extLst>
              <a:ext uri="{FF2B5EF4-FFF2-40B4-BE49-F238E27FC236}">
                <a16:creationId xmlns:a16="http://schemas.microsoft.com/office/drawing/2014/main" id="{82985AB1-17C7-4D32-84D4-C568A2DAEAC2}"/>
              </a:ext>
            </a:extLst>
          </p:cNvPr>
          <p:cNvSpPr/>
          <p:nvPr/>
        </p:nvSpPr>
        <p:spPr>
          <a:xfrm>
            <a:off x="8884363" y="5287923"/>
            <a:ext cx="3005211" cy="1570077"/>
          </a:xfrm>
          <a:prstGeom prst="rect">
            <a:avLst/>
          </a:prstGeom>
          <a:noFill/>
          <a:ln/>
        </p:spPr>
        <p:txBody>
          <a:bodyPr wrap="square" lIns="0" tIns="0" rIns="0" bIns="0" rtlCol="0" anchor="t"/>
          <a:lstStyle/>
          <a:p>
            <a:pPr marL="0" indent="0" algn="l">
              <a:lnSpc>
                <a:spcPts val="2500"/>
              </a:lnSpc>
              <a:buNone/>
            </a:pPr>
            <a:r>
              <a:rPr lang="en-US" sz="1550" dirty="0">
                <a:solidFill>
                  <a:schemeClr val="bg1"/>
                </a:solidFill>
                <a:latin typeface="Gelasio" pitchFamily="34" charset="0"/>
                <a:ea typeface="Gelasio" pitchFamily="34" charset="-122"/>
                <a:cs typeface="Gelasio" pitchFamily="34" charset="-120"/>
              </a:rPr>
              <a:t>Inspired by Galileo, Isaac Newton formulated the law of universal gravitation, which describes the gravitational attraction between all objects in the universe.</a:t>
            </a:r>
            <a:endParaRPr lang="en-US" sz="1550" dirty="0">
              <a:solidFill>
                <a:schemeClr val="bg1"/>
              </a:solidFill>
            </a:endParaRPr>
          </a:p>
        </p:txBody>
      </p:sp>
    </p:spTree>
    <p:extLst>
      <p:ext uri="{BB962C8B-B14F-4D97-AF65-F5344CB8AC3E}">
        <p14:creationId xmlns:p14="http://schemas.microsoft.com/office/powerpoint/2010/main" val="1139690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9CB73EF6-082A-459B-B3DD-05F6D1AD0C7F}"/>
              </a:ext>
            </a:extLst>
          </p:cNvPr>
          <p:cNvSpPr/>
          <p:nvPr/>
        </p:nvSpPr>
        <p:spPr>
          <a:xfrm>
            <a:off x="2317789" y="29245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Definition of inertia and mass</a:t>
            </a:r>
            <a:endParaRPr lang="en-US" sz="4450" dirty="0"/>
          </a:p>
        </p:txBody>
      </p:sp>
      <p:sp>
        <p:nvSpPr>
          <p:cNvPr id="6" name="Shape 1">
            <a:extLst>
              <a:ext uri="{FF2B5EF4-FFF2-40B4-BE49-F238E27FC236}">
                <a16:creationId xmlns:a16="http://schemas.microsoft.com/office/drawing/2014/main" id="{A18291C2-054A-4A16-A7E1-C6146D843803}"/>
              </a:ext>
            </a:extLst>
          </p:cNvPr>
          <p:cNvSpPr/>
          <p:nvPr/>
        </p:nvSpPr>
        <p:spPr>
          <a:xfrm>
            <a:off x="834430" y="2072918"/>
            <a:ext cx="3664863" cy="3484364"/>
          </a:xfrm>
          <a:prstGeom prst="roundRect">
            <a:avLst>
              <a:gd name="adj" fmla="val 976"/>
            </a:avLst>
          </a:prstGeom>
          <a:solidFill>
            <a:srgbClr val="434348"/>
          </a:solidFill>
          <a:ln/>
        </p:spPr>
      </p:sp>
      <p:sp>
        <p:nvSpPr>
          <p:cNvPr id="7" name="Text 2">
            <a:extLst>
              <a:ext uri="{FF2B5EF4-FFF2-40B4-BE49-F238E27FC236}">
                <a16:creationId xmlns:a16="http://schemas.microsoft.com/office/drawing/2014/main" id="{8D7FD2EC-377A-4992-A7C3-97EC5CE20774}"/>
              </a:ext>
            </a:extLst>
          </p:cNvPr>
          <p:cNvSpPr/>
          <p:nvPr/>
        </p:nvSpPr>
        <p:spPr>
          <a:xfrm>
            <a:off x="1061244" y="22997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Mass</a:t>
            </a:r>
            <a:endParaRPr lang="en-US" sz="2200" dirty="0"/>
          </a:p>
        </p:txBody>
      </p:sp>
      <p:sp>
        <p:nvSpPr>
          <p:cNvPr id="8" name="Text 3">
            <a:extLst>
              <a:ext uri="{FF2B5EF4-FFF2-40B4-BE49-F238E27FC236}">
                <a16:creationId xmlns:a16="http://schemas.microsoft.com/office/drawing/2014/main" id="{ED874AC3-0478-4127-8339-69EF7158D657}"/>
              </a:ext>
            </a:extLst>
          </p:cNvPr>
          <p:cNvSpPr/>
          <p:nvPr/>
        </p:nvSpPr>
        <p:spPr>
          <a:xfrm>
            <a:off x="1061244" y="2790150"/>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A fundamental property of matter, representing the amount of matter an object contains. Mass is a scalar quantity, meaning it only has magnitude.</a:t>
            </a:r>
            <a:endParaRPr lang="en-US" sz="1750" dirty="0"/>
          </a:p>
        </p:txBody>
      </p:sp>
      <p:sp>
        <p:nvSpPr>
          <p:cNvPr id="9" name="Shape 4">
            <a:extLst>
              <a:ext uri="{FF2B5EF4-FFF2-40B4-BE49-F238E27FC236}">
                <a16:creationId xmlns:a16="http://schemas.microsoft.com/office/drawing/2014/main" id="{CC51D7EB-E3E7-49D0-8004-5B456BC2481E}"/>
              </a:ext>
            </a:extLst>
          </p:cNvPr>
          <p:cNvSpPr/>
          <p:nvPr/>
        </p:nvSpPr>
        <p:spPr>
          <a:xfrm>
            <a:off x="7692707" y="2072918"/>
            <a:ext cx="3664863" cy="3484364"/>
          </a:xfrm>
          <a:prstGeom prst="roundRect">
            <a:avLst>
              <a:gd name="adj" fmla="val 976"/>
            </a:avLst>
          </a:prstGeom>
          <a:solidFill>
            <a:srgbClr val="434348"/>
          </a:solidFill>
          <a:ln/>
        </p:spPr>
      </p:sp>
      <p:sp>
        <p:nvSpPr>
          <p:cNvPr id="10" name="Text 5">
            <a:extLst>
              <a:ext uri="{FF2B5EF4-FFF2-40B4-BE49-F238E27FC236}">
                <a16:creationId xmlns:a16="http://schemas.microsoft.com/office/drawing/2014/main" id="{ED2421BC-0497-4115-A1B2-652193CDC1B0}"/>
              </a:ext>
            </a:extLst>
          </p:cNvPr>
          <p:cNvSpPr/>
          <p:nvPr/>
        </p:nvSpPr>
        <p:spPr>
          <a:xfrm>
            <a:off x="7919521" y="22997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Inertia</a:t>
            </a:r>
            <a:endParaRPr lang="en-US" sz="2200" dirty="0"/>
          </a:p>
        </p:txBody>
      </p:sp>
      <p:sp>
        <p:nvSpPr>
          <p:cNvPr id="11" name="Text 6">
            <a:extLst>
              <a:ext uri="{FF2B5EF4-FFF2-40B4-BE49-F238E27FC236}">
                <a16:creationId xmlns:a16="http://schemas.microsoft.com/office/drawing/2014/main" id="{DF76FA40-D996-43BB-8A25-E47885DD7A36}"/>
              </a:ext>
            </a:extLst>
          </p:cNvPr>
          <p:cNvSpPr/>
          <p:nvPr/>
        </p:nvSpPr>
        <p:spPr>
          <a:xfrm>
            <a:off x="7919521" y="2790150"/>
            <a:ext cx="3211235" cy="254031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tendency of an object to resist changes in its state of motion. Inertia is directly proportional to mass, meaning a more massive object will have greater inertia.</a:t>
            </a:r>
            <a:endParaRPr lang="en-US" sz="1750" dirty="0"/>
          </a:p>
        </p:txBody>
      </p:sp>
    </p:spTree>
    <p:extLst>
      <p:ext uri="{BB962C8B-B14F-4D97-AF65-F5344CB8AC3E}">
        <p14:creationId xmlns:p14="http://schemas.microsoft.com/office/powerpoint/2010/main" val="2444815401"/>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A3FD6-E6BF-490E-B6B4-6A011394B0EB}">
  <ds:schemaRefs>
    <ds:schemaRef ds:uri="http://www.w3.org/XML/1998/namespace"/>
    <ds:schemaRef ds:uri="71af3243-3dd4-4a8d-8c0d-dd76da1f02a5"/>
    <ds:schemaRef ds:uri="http://schemas.microsoft.com/office/2006/metadata/properties"/>
    <ds:schemaRef ds:uri="230e9df3-be65-4c73-a93b-d1236ebd677e"/>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16c05727-aa75-4e4a-9b5f-8a80a1165891"/>
    <ds:schemaRef ds:uri="http://schemas.microsoft.com/sharepoint/v3"/>
    <ds:schemaRef ds:uri="http://purl.org/dc/terms/"/>
  </ds:schemaRefs>
</ds:datastoreItem>
</file>

<file path=customXml/itemProps2.xml><?xml version="1.0" encoding="utf-8"?>
<ds:datastoreItem xmlns:ds="http://schemas.openxmlformats.org/officeDocument/2006/customXml" ds:itemID="{62CF8670-35D1-4455-AC7A-762B7388B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C4A95C-9007-4EA6-944B-306B6F2A010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0</TotalTime>
  <Words>1578</Words>
  <Application>Microsoft Office PowerPoint</Application>
  <PresentationFormat>Widescreen</PresentationFormat>
  <Paragraphs>138</Paragraphs>
  <Slides>19</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19</vt:i4>
      </vt:variant>
    </vt:vector>
  </HeadingPairs>
  <TitlesOfParts>
    <vt:vector size="39" baseType="lpstr">
      <vt:lpstr>Arial</vt:lpstr>
      <vt:lpstr>Calibri</vt:lpstr>
      <vt:lpstr>Courier New</vt:lpstr>
      <vt:lpstr>Eras Bold ITC</vt:lpstr>
      <vt:lpstr>Fira Sans</vt:lpstr>
      <vt:lpstr>Gelasio</vt:lpstr>
      <vt:lpstr>Gelasio Semi Bold</vt:lpstr>
      <vt:lpstr>Heebo Light</vt:lpstr>
      <vt:lpstr>Inconsolata Bold</vt:lpstr>
      <vt:lpstr>Instrument Sans Medium</vt:lpstr>
      <vt:lpstr>Inter</vt:lpstr>
      <vt:lpstr>Lora</vt:lpstr>
      <vt:lpstr>Montserrat</vt:lpstr>
      <vt:lpstr>Segoe UI</vt:lpstr>
      <vt:lpstr>Segoe UI Light</vt:lpstr>
      <vt:lpstr>Source Sans Pro</vt:lpstr>
      <vt:lpstr>Source Serif Pro Semi Bold</vt:lpstr>
      <vt:lpstr>Tw Cen MT</vt:lpstr>
      <vt:lpstr>Wingdings</vt:lpstr>
      <vt:lpstr>Office Theme</vt:lpstr>
      <vt:lpstr>FORCE AND LAWS OF MOTION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2022-10-27T00:37:19Z</dcterms:created>
  <dcterms:modified xsi:type="dcterms:W3CDTF">2024-12-01T11:02:41Z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